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87" autoAdjust="0"/>
    <p:restoredTop sz="96538" autoAdjust="0"/>
  </p:normalViewPr>
  <p:slideViewPr>
    <p:cSldViewPr snapToGrid="0" snapToObjects="1">
      <p:cViewPr>
        <p:scale>
          <a:sx n="121" d="100"/>
          <a:sy n="121" d="100"/>
        </p:scale>
        <p:origin x="-2792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D8294-4CC0-F240-97A1-39A78393037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07A2F-ED8B-1349-8C9A-54E466CF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2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2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3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  <p:extLst>
      <p:ext uri="{BB962C8B-B14F-4D97-AF65-F5344CB8AC3E}">
        <p14:creationId xmlns:p14="http://schemas.microsoft.com/office/powerpoint/2010/main" val="1796589597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7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3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2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D1773-293D-8E4D-931D-5E5707F4A52D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675E-D790-6C45-8530-CE5471BD7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1" y="23882"/>
            <a:ext cx="891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Representing Complex </a:t>
            </a:r>
            <a:r>
              <a:rPr lang="en-US" sz="2400" b="1" dirty="0">
                <a:solidFill>
                  <a:srgbClr val="660066"/>
                </a:solidFill>
              </a:rPr>
              <a:t>C</a:t>
            </a:r>
            <a:r>
              <a:rPr lang="en-US" sz="2400" b="1" dirty="0" smtClean="0">
                <a:solidFill>
                  <a:srgbClr val="660066"/>
                </a:solidFill>
              </a:rPr>
              <a:t>onsumer-Substrate Networks: Development for ESM Land Models with an Application to Litter Decomposition</a:t>
            </a:r>
            <a:endParaRPr lang="en-US" sz="2000" b="1" dirty="0">
              <a:solidFill>
                <a:srgbClr val="66006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1752600" y="3733800"/>
            <a:ext cx="5562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3429000"/>
            <a:ext cx="891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853624"/>
            <a:ext cx="426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Objective</a:t>
            </a:r>
          </a:p>
          <a:p>
            <a:r>
              <a:rPr lang="en-US" dirty="0"/>
              <a:t>C</a:t>
            </a:r>
            <a:r>
              <a:rPr lang="en-US" dirty="0" smtClean="0"/>
              <a:t>urrent ESM land models lack mechanistic representation of substrate </a:t>
            </a:r>
            <a:r>
              <a:rPr lang="en-US" dirty="0"/>
              <a:t>(e.g., C and N) </a:t>
            </a:r>
            <a:r>
              <a:rPr lang="en-US" dirty="0" smtClean="0"/>
              <a:t>competition and the resulting decomposition kinetics. Our goals were to develop a new concept for representing these dynamics (using the total quasi-steady state assumption and perturbation theory) in a manner applicable to CLM4.5.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3352800"/>
            <a:ext cx="4343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Research</a:t>
            </a:r>
            <a:endParaRPr lang="en-US" sz="2400" u="sng" dirty="0" smtClean="0"/>
          </a:p>
          <a:p>
            <a:pPr marL="166688" indent="-166688">
              <a:buFont typeface="Arial"/>
              <a:buChar char="•"/>
            </a:pPr>
            <a:r>
              <a:rPr lang="en-US" dirty="0" smtClean="0"/>
              <a:t>We developed a new formulation for the competitive environment in which soil organic matter dynamics occur, including interactions between microbial groups, plants, and abiotic factors (e.g., minerals).</a:t>
            </a:r>
          </a:p>
          <a:p>
            <a:pPr marL="166688" indent="-166688">
              <a:buFont typeface="Arial"/>
              <a:buChar char="•"/>
            </a:pPr>
            <a:r>
              <a:rPr lang="en-US" dirty="0" smtClean="0"/>
              <a:t>We applied the model to a guild-based microbial litter decomposition experiment and compared to observations and previous methods.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3399118"/>
            <a:ext cx="449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Impacts</a:t>
            </a:r>
          </a:p>
          <a:p>
            <a:pPr marL="161925" indent="-161925">
              <a:buFont typeface="Arial"/>
              <a:buChar char="•"/>
            </a:pPr>
            <a:r>
              <a:rPr lang="en-US" sz="2000" dirty="0" smtClean="0"/>
              <a:t>We accurately explained lignin decomposition dynamics with substrate competition between microbial guilds.</a:t>
            </a:r>
          </a:p>
          <a:p>
            <a:pPr marL="115888" indent="-115888">
              <a:buFont typeface="Arial"/>
              <a:buChar char="•"/>
            </a:pPr>
            <a:r>
              <a:rPr lang="en-US" sz="2000" dirty="0" smtClean="0"/>
              <a:t>Decomposition is co-regulated by both the litter chemistry and microbial community structure.</a:t>
            </a:r>
          </a:p>
          <a:p>
            <a:pPr marL="115888" indent="-115888">
              <a:buFont typeface="Arial"/>
              <a:buChar char="•"/>
            </a:pPr>
            <a:r>
              <a:rPr lang="en-US" sz="2000" dirty="0" smtClean="0"/>
              <a:t>We are integrating these developments in CLM4.5.</a:t>
            </a:r>
          </a:p>
          <a:p>
            <a:pPr marL="115888" indent="-115888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38130" y="6221684"/>
            <a:ext cx="8915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00" b="1" dirty="0" smtClean="0"/>
              <a:t>Reference: </a:t>
            </a:r>
            <a:r>
              <a:rPr lang="en-GB" sz="1000" dirty="0"/>
              <a:t>Tang, J. Y. and Riley, W. J.: A total quasi-steady-state formulation of substrate uptake kinetics in complex networks and an example application to microbial litter decomposition, </a:t>
            </a:r>
            <a:r>
              <a:rPr lang="en-US" sz="1000" dirty="0" err="1" smtClean="0"/>
              <a:t>Biogeosciences</a:t>
            </a:r>
            <a:r>
              <a:rPr lang="en-US" sz="1000" dirty="0"/>
              <a:t>, 10, 8329–8351, 2013, doi:10.5194/bg-10-8329-2013.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2553946"/>
            <a:ext cx="2548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Figure. Comparison between model predictions and observations.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75686" y="1064381"/>
            <a:ext cx="26384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Figure. The new substrate kinetics structure.</a:t>
            </a:r>
            <a:endParaRPr lang="en-US" sz="1600" b="1" dirty="0"/>
          </a:p>
        </p:txBody>
      </p:sp>
      <p:pic>
        <p:nvPicPr>
          <p:cNvPr id="2" name="Picture 1" descr="Figur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40245"/>
            <a:ext cx="1929130" cy="1466850"/>
          </a:xfrm>
          <a:prstGeom prst="rect">
            <a:avLst/>
          </a:prstGeom>
        </p:spPr>
      </p:pic>
      <p:pic>
        <p:nvPicPr>
          <p:cNvPr id="9" name="Picture 8" descr="Figure11_harvard_ts_ECA_comb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85" y="1758950"/>
            <a:ext cx="1793875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251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191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Berkeley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Jinyun Tang</dc:creator>
  <cp:lastModifiedBy>Bill Riley</cp:lastModifiedBy>
  <cp:revision>27</cp:revision>
  <dcterms:created xsi:type="dcterms:W3CDTF">2013-02-05T20:02:11Z</dcterms:created>
  <dcterms:modified xsi:type="dcterms:W3CDTF">2013-12-16T17:20:31Z</dcterms:modified>
</cp:coreProperties>
</file>