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5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902BC-84E3-43E1-9D6B-9875580DA57D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9BB1A-0724-4F2D-9237-FCA9D092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1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A5372-C982-6F49-B273-8B55AEA5CE5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943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8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20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502647"/>
            <a:ext cx="4160172" cy="1138773"/>
          </a:xfrm>
        </p:spPr>
        <p:txBody>
          <a:bodyPr/>
          <a:lstStyle>
            <a:lvl1pPr algn="l">
              <a:defRPr sz="40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755" y="2904404"/>
            <a:ext cx="3255297" cy="18390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3380" y="638269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38" y="609789"/>
            <a:ext cx="3486624" cy="4571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1" y="6350181"/>
            <a:ext cx="3383280" cy="4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4"/>
            <a:ext cx="8636290" cy="6155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6"/>
            <a:ext cx="8642640" cy="419541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82688" indent="-222245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53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4"/>
            <a:ext cx="8636290" cy="6155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190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4"/>
            <a:ext cx="8628678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84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3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6" y="253532"/>
            <a:ext cx="3911890" cy="11387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39" y="6368039"/>
            <a:ext cx="3291840" cy="36974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0680" y="636999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4500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31"/>
            <a:ext cx="8628678" cy="6155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85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66" y="6310887"/>
            <a:ext cx="3636271" cy="40843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6080" y="638269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3062717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4"/>
            <a:ext cx="8229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7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8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9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F66E6-7BDA-4234-852B-655CE9F662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3E807-28C2-4F4C-A3B8-B0B513D0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6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8"/>
            <a:ext cx="862867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9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66" y="6279137"/>
            <a:ext cx="3636271" cy="4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5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18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37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5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2" indent="-23018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25459" indent="-27939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377" indent="-23018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44559" indent="-17303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82688" indent="-22224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173570" y="114340"/>
            <a:ext cx="8875183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kern="0" dirty="0">
                <a:solidFill>
                  <a:srgbClr val="006C3A"/>
                </a:solidFill>
                <a:latin typeface="Arial Black" pitchFamily="34" charset="0"/>
              </a:rPr>
              <a:t>Explicit aqueous phase redox and pH dynamics added to the Converging Trophic Cascade (CTC) decomposition model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3567" y="800961"/>
            <a:ext cx="8875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kern="0" dirty="0">
                <a:latin typeface="Arial Black" pitchFamily="34" charset="0"/>
                <a:cs typeface="Arial" charset="0"/>
              </a:rPr>
              <a:t>Contact: Peter Thornton, 865-241-3742, thorntonpe@ornl.gov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kern="0" dirty="0">
                <a:latin typeface="Arial Black" pitchFamily="34" charset="0"/>
                <a:cs typeface="Arial" charset="0"/>
              </a:rPr>
              <a:t>Funding: DOE Office of Science, BER, Terrestrial Ecosystem Science and Earth System Modeling programs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190535" y="1577831"/>
            <a:ext cx="5431335" cy="110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rgbClr val="006600"/>
                </a:solidFill>
                <a:ea typeface="ＭＳ Ｐゴシック" charset="0"/>
                <a:cs typeface="ＭＳ Ｐゴシック" charset="0"/>
              </a:rPr>
              <a:t>Objective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Combine geochemical and biological modeling components to describe the production of CO</a:t>
            </a:r>
            <a:r>
              <a:rPr lang="en-US" sz="1400" baseline="-25000" dirty="0"/>
              <a:t>2</a:t>
            </a:r>
            <a:r>
              <a:rPr lang="en-US" sz="1400" dirty="0"/>
              <a:t> and CH</a:t>
            </a:r>
            <a:r>
              <a:rPr lang="en-US" sz="1400" baseline="-25000" dirty="0"/>
              <a:t>4</a:t>
            </a:r>
            <a:r>
              <a:rPr lang="en-US" sz="1400" dirty="0"/>
              <a:t> in warmed Arctic soils.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Evaluate alternative representations of temperature and pH sensitivity for the coupled biological-geochemical system</a:t>
            </a:r>
            <a:endParaRPr lang="en-US" sz="1400" b="1" dirty="0">
              <a:solidFill>
                <a:srgbClr val="006600"/>
              </a:solidFill>
              <a:ea typeface="ＭＳ Ｐゴシック" charset="0"/>
              <a:cs typeface="ＭＳ Ｐゴシック" charset="0"/>
            </a:endParaRPr>
          </a:p>
          <a:p>
            <a:pPr>
              <a:spcAft>
                <a:spcPts val="200"/>
              </a:spcAft>
            </a:pPr>
            <a:r>
              <a:rPr lang="en-US" sz="1600" b="1" dirty="0">
                <a:solidFill>
                  <a:srgbClr val="00673E"/>
                </a:solidFill>
                <a:ea typeface="ＭＳ Ｐゴシック" charset="0"/>
                <a:cs typeface="ＭＳ Ｐゴシック" charset="0"/>
              </a:rPr>
              <a:t>New Science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Extend CTC to include simple substrates (sugars and organic acids), Fe(III) reduction, and </a:t>
            </a:r>
            <a:r>
              <a:rPr lang="en-US" sz="1400" dirty="0" err="1"/>
              <a:t>methanogenesis</a:t>
            </a:r>
            <a:r>
              <a:rPr lang="en-US" sz="1400" dirty="0"/>
              <a:t>, while accounting for gas-, aqueous-, and </a:t>
            </a:r>
            <a:r>
              <a:rPr lang="en-US" sz="1400" dirty="0" err="1"/>
              <a:t>sorbed</a:t>
            </a:r>
            <a:r>
              <a:rPr lang="en-US" sz="1400" dirty="0"/>
              <a:t>-phase speciation.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Mechanistic description of pH buffering by organic matter (using WHAM).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All reactions (CTC, WHAM, </a:t>
            </a:r>
            <a:r>
              <a:rPr lang="en-US" sz="1400" dirty="0" err="1"/>
              <a:t>etc</a:t>
            </a:r>
            <a:r>
              <a:rPr lang="en-US" sz="1400" dirty="0"/>
              <a:t>) integrated using the PHREEQC framework</a:t>
            </a:r>
          </a:p>
          <a:p>
            <a:r>
              <a:rPr lang="en-US" sz="1600" b="1" kern="0" dirty="0">
                <a:solidFill>
                  <a:srgbClr val="00673E"/>
                </a:solidFill>
                <a:ea typeface="ＭＳ Ｐゴシック" charset="0"/>
                <a:cs typeface="ＭＳ Ｐゴシック" charset="0"/>
              </a:rPr>
              <a:t>Significance</a:t>
            </a:r>
            <a:endParaRPr lang="en-US" sz="1400" kern="0" dirty="0">
              <a:solidFill>
                <a:sysClr val="windowText" lastClr="000000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The extended model captures pH dynamics reasonably well in Arctic soil incubations.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400" dirty="0"/>
              <a:t>Temperature and pH sensitivity for microbial reactions is highlighted as an important area for further research.</a:t>
            </a:r>
          </a:p>
          <a:p>
            <a:r>
              <a:rPr lang="en-US" sz="1600" b="1" dirty="0"/>
              <a:t>Citation</a:t>
            </a:r>
          </a:p>
          <a:p>
            <a:r>
              <a:rPr lang="en-US" sz="1400" dirty="0"/>
              <a:t>Tang, G., J. Zheng, X. Xu, Z. Yang, D.E. Graham, B. </a:t>
            </a:r>
            <a:r>
              <a:rPr lang="en-US" sz="1400" dirty="0" err="1"/>
              <a:t>Gu</a:t>
            </a:r>
            <a:r>
              <a:rPr lang="en-US" sz="1400" dirty="0"/>
              <a:t>, S. Painter, P.E. Thornton, </a:t>
            </a:r>
            <a:r>
              <a:rPr lang="en-US" sz="1400" b="1" dirty="0"/>
              <a:t>2016</a:t>
            </a:r>
            <a:r>
              <a:rPr lang="en-US" sz="1400" dirty="0"/>
              <a:t>. Biogeochemical modeling of CO</a:t>
            </a:r>
            <a:r>
              <a:rPr lang="en-US" sz="1400" baseline="-25000" dirty="0"/>
              <a:t>2</a:t>
            </a:r>
            <a:r>
              <a:rPr lang="en-US" sz="1400" dirty="0"/>
              <a:t> and CH</a:t>
            </a:r>
            <a:r>
              <a:rPr lang="en-US" sz="1400" baseline="-25000" dirty="0"/>
              <a:t>4</a:t>
            </a:r>
            <a:r>
              <a:rPr lang="en-US" sz="1400" dirty="0"/>
              <a:t> production in anoxic Arctic soil microcosms. </a:t>
            </a:r>
            <a:r>
              <a:rPr lang="en-US" sz="1400" dirty="0" err="1"/>
              <a:t>Biogeosciences</a:t>
            </a:r>
            <a:r>
              <a:rPr lang="en-US" sz="1400" dirty="0"/>
              <a:t>, 13, 5021-5041. doi:10.5194/bg-13-5021-2016.</a:t>
            </a:r>
          </a:p>
          <a:p>
            <a:endParaRPr lang="en-US" sz="1400" dirty="0"/>
          </a:p>
          <a:p>
            <a:endParaRPr lang="en-US" sz="1400" dirty="0"/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74" y="1795463"/>
            <a:ext cx="3580533" cy="423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08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222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Arial Black</vt:lpstr>
      <vt:lpstr>Calibri</vt:lpstr>
      <vt:lpstr>Calibri Light</vt:lpstr>
      <vt:lpstr>Office Theme</vt:lpstr>
      <vt:lpstr>Default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Thornton, Peter E.</dc:creator>
  <cp:lastModifiedBy>Thornton, Peter E.</cp:lastModifiedBy>
  <cp:revision>8</cp:revision>
  <dcterms:created xsi:type="dcterms:W3CDTF">2016-09-06T01:45:46Z</dcterms:created>
  <dcterms:modified xsi:type="dcterms:W3CDTF">2016-09-21T14:04:16Z</dcterms:modified>
</cp:coreProperties>
</file>