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65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8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6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98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1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0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3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6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5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57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1273" y="119826"/>
            <a:ext cx="8993938" cy="6555275"/>
            <a:chOff x="0" y="0"/>
            <a:chExt cx="9504000" cy="6846355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0" y="0"/>
              <a:ext cx="9144000" cy="442607"/>
            </a:xfrm>
            <a:prstGeom prst="rect">
              <a:avLst/>
            </a:prstGeom>
            <a:ln>
              <a:noFill/>
            </a:ln>
          </p:spPr>
          <p:txBody>
            <a:bodyPr/>
            <a:lstStyle/>
            <a:p>
              <a:pPr algn="ctr" defTabSz="456943">
                <a:spcBef>
                  <a:spcPct val="0"/>
                </a:spcBef>
                <a:defRPr/>
              </a:pPr>
              <a:r>
                <a:rPr lang="en-US">
                  <a:solidFill>
                    <a:prstClr val="black"/>
                  </a:solidFill>
                </a:rPr>
                <a:t>Steric Sea Level in CORE-forced Simulations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64309" y="630699"/>
              <a:ext cx="3019242" cy="255547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defTabSz="456943"/>
              <a:r>
                <a:rPr lang="en-US" b="1" dirty="0">
                  <a:solidFill>
                    <a:prstClr val="black"/>
                  </a:solidFill>
                  <a:cs typeface="Arial"/>
                </a:rPr>
                <a:t>Objective</a:t>
              </a:r>
            </a:p>
            <a:p>
              <a:pPr defTabSz="456943"/>
              <a:r>
                <a:rPr lang="en-US" sz="1100" dirty="0">
                  <a:solidFill>
                    <a:prstClr val="black"/>
                  </a:solidFill>
                  <a:cs typeface="Arial"/>
                </a:rPr>
                <a:t>Assess the linear trend in CORE-II simulated dynamic sea level over years 1993-2007, which is dominated by the trend in steric sea level.</a:t>
              </a:r>
            </a:p>
            <a:p>
              <a:pPr defTabSz="456943"/>
              <a:endParaRPr lang="en-US" dirty="0">
                <a:solidFill>
                  <a:prstClr val="black"/>
                </a:solidFill>
                <a:cs typeface="Arial"/>
              </a:endParaRPr>
            </a:p>
            <a:p>
              <a:pPr defTabSz="456943"/>
              <a:r>
                <a:rPr lang="en-US" b="1" dirty="0">
                  <a:solidFill>
                    <a:prstClr val="black"/>
                  </a:solidFill>
                  <a:cs typeface="Arial"/>
                </a:rPr>
                <a:t>Approach</a:t>
              </a:r>
            </a:p>
            <a:p>
              <a:pPr defTabSz="456943"/>
              <a:r>
                <a:rPr lang="en-US" sz="1100" dirty="0">
                  <a:solidFill>
                    <a:prstClr val="black"/>
                  </a:solidFill>
                  <a:cs typeface="Arial"/>
                </a:rPr>
                <a:t>To illustrate changes in the steric patterns, we plot the linear trend in heat content over the upper 700m of ocean (upper panels), and the trends in </a:t>
              </a:r>
              <a:r>
                <a:rPr lang="en-US" sz="1100" dirty="0" err="1">
                  <a:solidFill>
                    <a:prstClr val="black"/>
                  </a:solidFill>
                  <a:cs typeface="Arial"/>
                </a:rPr>
                <a:t>thermosteric</a:t>
              </a:r>
              <a:r>
                <a:rPr lang="en-US" sz="1100" dirty="0">
                  <a:solidFill>
                    <a:prstClr val="black"/>
                  </a:solidFill>
                  <a:cs typeface="Arial"/>
                </a:rPr>
                <a:t> sea level (lower panels) compared to observations.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308793" y="6108503"/>
              <a:ext cx="195207" cy="385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6943"/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5" name="Picture 4" descr="Screen Shot 2013-09-04 at 1.20.51 P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3551" y="423542"/>
              <a:ext cx="6038486" cy="378952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1258" y="3911052"/>
              <a:ext cx="9144000" cy="21858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defTabSz="456943">
                <a:buSzPct val="110000"/>
              </a:pPr>
              <a:r>
                <a:rPr lang="en-US" b="1" dirty="0">
                  <a:solidFill>
                    <a:prstClr val="black"/>
                  </a:solidFill>
                  <a:cs typeface="Arial"/>
                </a:rPr>
                <a:t>Impact</a:t>
              </a:r>
            </a:p>
            <a:p>
              <a:pPr defTabSz="456943">
                <a:buSzPct val="110000"/>
              </a:pPr>
              <a:r>
                <a:rPr lang="en-US" sz="1400" dirty="0">
                  <a:solidFill>
                    <a:prstClr val="black"/>
                  </a:solidFill>
                  <a:cs typeface="Arial"/>
                </a:rPr>
                <a:t>To leading order, models capture the linear trend in steric sea level compared to observations.</a:t>
              </a:r>
            </a:p>
            <a:p>
              <a:pPr marL="256402" indent="-256402" defTabSz="456943">
                <a:buSzPct val="110000"/>
                <a:buFont typeface="Arial"/>
                <a:buChar char="•"/>
              </a:pPr>
              <a:r>
                <a:rPr lang="en-US" sz="1400" dirty="0">
                  <a:solidFill>
                    <a:prstClr val="black"/>
                  </a:solidFill>
                </a:rPr>
                <a:t>The </a:t>
              </a:r>
              <a:r>
                <a:rPr lang="en-US" sz="1400" dirty="0" err="1">
                  <a:solidFill>
                    <a:prstClr val="black"/>
                  </a:solidFill>
                </a:rPr>
                <a:t>thermosteric</a:t>
              </a:r>
              <a:r>
                <a:rPr lang="en-US" sz="1400" dirty="0">
                  <a:solidFill>
                    <a:prstClr val="black"/>
                  </a:solidFill>
                </a:rPr>
                <a:t> trends largely reflect the heat content trends, but with some modulation from the thermal expansion coefficient. </a:t>
              </a:r>
            </a:p>
            <a:p>
              <a:pPr marL="256402" indent="-256402" defTabSz="456943">
                <a:buSzPct val="110000"/>
                <a:buFont typeface="Arial"/>
                <a:buChar char="•"/>
              </a:pPr>
              <a:r>
                <a:rPr lang="en-US" sz="1400" dirty="0">
                  <a:solidFill>
                    <a:prstClr val="black"/>
                  </a:solidFill>
                </a:rPr>
                <a:t>The models show a general cooling trend in the tropical northern hemisphere for the Atlantic and Pacific, with a westward extension in this simulated trend absent from both of the observational analyses.</a:t>
              </a:r>
            </a:p>
            <a:p>
              <a:pPr marL="256402" indent="-256402" defTabSz="456943">
                <a:buSzPct val="110000"/>
                <a:buFont typeface="Arial"/>
                <a:buChar char="•"/>
              </a:pPr>
              <a:r>
                <a:rPr lang="en-US" sz="1400" dirty="0">
                  <a:solidFill>
                    <a:prstClr val="black"/>
                  </a:solidFill>
                </a:rPr>
                <a:t>To leading order, models capture the observed warming of the central-west Pacific found in both observation-based analyses, as well as the strong warming in the </a:t>
              </a:r>
              <a:r>
                <a:rPr lang="en-US" sz="1400" dirty="0" err="1">
                  <a:solidFill>
                    <a:prstClr val="black"/>
                  </a:solidFill>
                </a:rPr>
                <a:t>subpolar</a:t>
              </a:r>
              <a:r>
                <a:rPr lang="en-US" sz="1400" dirty="0">
                  <a:solidFill>
                    <a:prstClr val="black"/>
                  </a:solidFill>
                </a:rPr>
                <a:t> North Atlantic as found in </a:t>
              </a:r>
              <a:r>
                <a:rPr lang="en-US" sz="1400" dirty="0" err="1">
                  <a:solidFill>
                    <a:prstClr val="black"/>
                  </a:solidFill>
                </a:rPr>
                <a:t>Levitus</a:t>
              </a:r>
              <a:r>
                <a:rPr lang="en-US" sz="1400" dirty="0">
                  <a:solidFill>
                    <a:prstClr val="black"/>
                  </a:solidFill>
                </a:rPr>
                <a:t> et al. (2012).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133" y="6396335"/>
              <a:ext cx="9144000" cy="4500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456943"/>
              <a:r>
                <a:rPr lang="en-US" sz="1100" dirty="0" err="1">
                  <a:solidFill>
                    <a:prstClr val="black"/>
                  </a:solidFill>
                </a:rPr>
                <a:t>Griffies</a:t>
              </a:r>
              <a:r>
                <a:rPr lang="en-US" sz="1100" dirty="0">
                  <a:solidFill>
                    <a:prstClr val="black"/>
                  </a:solidFill>
                </a:rPr>
                <a:t>, Stephen M., and coauthors, 2013: Global and regional sea level in a suite of </a:t>
              </a:r>
              <a:r>
                <a:rPr lang="en-US" sz="1100" dirty="0" err="1">
                  <a:solidFill>
                    <a:prstClr val="black"/>
                  </a:solidFill>
                </a:rPr>
                <a:t>interannual</a:t>
              </a:r>
              <a:r>
                <a:rPr lang="en-US" sz="1100" dirty="0">
                  <a:solidFill>
                    <a:prstClr val="black"/>
                  </a:solidFill>
                </a:rPr>
                <a:t> CORE-II </a:t>
              </a:r>
              <a:r>
                <a:rPr lang="en-US" sz="1100" dirty="0" err="1">
                  <a:solidFill>
                    <a:prstClr val="black"/>
                  </a:solidFill>
                </a:rPr>
                <a:t>hindcast</a:t>
              </a:r>
              <a:r>
                <a:rPr lang="en-US" sz="1100" dirty="0">
                  <a:solidFill>
                    <a:prstClr val="black"/>
                  </a:solidFill>
                </a:rPr>
                <a:t> simulations: a synopsis. </a:t>
              </a:r>
              <a:r>
                <a:rPr lang="en-US" sz="1100" i="1" dirty="0">
                  <a:solidFill>
                    <a:prstClr val="black"/>
                  </a:solidFill>
                </a:rPr>
                <a:t>Exchanges</a:t>
              </a:r>
              <a:r>
                <a:rPr lang="en-US" sz="1100" dirty="0">
                  <a:solidFill>
                    <a:prstClr val="black"/>
                  </a:solidFill>
                </a:rPr>
                <a:t>, 18, 11-15.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57582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2014-12-09T20:02:29Z</dcterms:created>
  <dcterms:modified xsi:type="dcterms:W3CDTF">2014-12-09T20:04:20Z</dcterms:modified>
</cp:coreProperties>
</file>