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78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3659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399" tIns="45700" rIns="91399" bIns="4570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eaVert" lIns="91399" tIns="45700" rIns="91399" bIns="4570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887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 lIns="91399" tIns="45700" rIns="91399" bIns="4570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 lIns="91399" tIns="45700" rIns="91399" bIns="4570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068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8982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lIns="91399" tIns="45700" rIns="91399" bIns="45700" anchor="t"/>
          <a:lstStyle>
            <a:lvl1pPr algn="l">
              <a:defRPr sz="3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lIns="91399" tIns="45700" rIns="91399" bIns="4570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9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9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9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9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9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9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98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9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915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399" tIns="45700" rIns="91399" bIns="4570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  <a:prstGeom prst="rect">
            <a:avLst/>
          </a:prstGeom>
        </p:spPr>
        <p:txBody>
          <a:bodyPr lIns="91399" tIns="45700" rIns="91399" bIns="4570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  <a:prstGeom prst="rect">
            <a:avLst/>
          </a:prstGeom>
        </p:spPr>
        <p:txBody>
          <a:bodyPr lIns="91399" tIns="45700" rIns="91399" bIns="4570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160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399" tIns="45700" rIns="91399" bIns="45700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  <a:prstGeom prst="rect">
            <a:avLst/>
          </a:prstGeom>
        </p:spPr>
        <p:txBody>
          <a:bodyPr lIns="91399" tIns="45700" rIns="91399" bIns="45700" anchor="b"/>
          <a:lstStyle>
            <a:lvl1pPr marL="0" indent="0">
              <a:buNone/>
              <a:defRPr sz="2400" b="1"/>
            </a:lvl1pPr>
            <a:lvl2pPr marL="456996" indent="0">
              <a:buNone/>
              <a:defRPr sz="2000" b="1"/>
            </a:lvl2pPr>
            <a:lvl3pPr marL="913996" indent="0">
              <a:buNone/>
              <a:defRPr sz="1800" b="1"/>
            </a:lvl3pPr>
            <a:lvl4pPr marL="1370992" indent="0">
              <a:buNone/>
              <a:defRPr sz="1600" b="1"/>
            </a:lvl4pPr>
            <a:lvl5pPr marL="1827989" indent="0">
              <a:buNone/>
              <a:defRPr sz="1600" b="1"/>
            </a:lvl5pPr>
            <a:lvl6pPr marL="2284988" indent="0">
              <a:buNone/>
              <a:defRPr sz="1600" b="1"/>
            </a:lvl6pPr>
            <a:lvl7pPr marL="2741984" indent="0">
              <a:buNone/>
              <a:defRPr sz="1600" b="1"/>
            </a:lvl7pPr>
            <a:lvl8pPr marL="3198982" indent="0">
              <a:buNone/>
              <a:defRPr sz="1600" b="1"/>
            </a:lvl8pPr>
            <a:lvl9pPr marL="365598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  <a:prstGeom prst="rect">
            <a:avLst/>
          </a:prstGeom>
        </p:spPr>
        <p:txBody>
          <a:bodyPr lIns="91399" tIns="45700" rIns="91399" bIns="4570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lIns="91399" tIns="45700" rIns="91399" bIns="45700" anchor="b"/>
          <a:lstStyle>
            <a:lvl1pPr marL="0" indent="0">
              <a:buNone/>
              <a:defRPr sz="2400" b="1"/>
            </a:lvl1pPr>
            <a:lvl2pPr marL="456996" indent="0">
              <a:buNone/>
              <a:defRPr sz="2000" b="1"/>
            </a:lvl2pPr>
            <a:lvl3pPr marL="913996" indent="0">
              <a:buNone/>
              <a:defRPr sz="1800" b="1"/>
            </a:lvl3pPr>
            <a:lvl4pPr marL="1370992" indent="0">
              <a:buNone/>
              <a:defRPr sz="1600" b="1"/>
            </a:lvl4pPr>
            <a:lvl5pPr marL="1827989" indent="0">
              <a:buNone/>
              <a:defRPr sz="1600" b="1"/>
            </a:lvl5pPr>
            <a:lvl6pPr marL="2284988" indent="0">
              <a:buNone/>
              <a:defRPr sz="1600" b="1"/>
            </a:lvl6pPr>
            <a:lvl7pPr marL="2741984" indent="0">
              <a:buNone/>
              <a:defRPr sz="1600" b="1"/>
            </a:lvl7pPr>
            <a:lvl8pPr marL="3198982" indent="0">
              <a:buNone/>
              <a:defRPr sz="1600" b="1"/>
            </a:lvl8pPr>
            <a:lvl9pPr marL="365598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 lIns="91399" tIns="45700" rIns="91399" bIns="4570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907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399" tIns="45700" rIns="91399" bIns="4570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332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06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lIns="91399" tIns="45700" rIns="91399" bIns="45700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lIns="91399" tIns="45700" rIns="91399" bIns="4570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  <a:prstGeom prst="rect">
            <a:avLst/>
          </a:prstGeom>
        </p:spPr>
        <p:txBody>
          <a:bodyPr lIns="91399" tIns="45700" rIns="91399" bIns="45700"/>
          <a:lstStyle>
            <a:lvl1pPr marL="0" indent="0">
              <a:buNone/>
              <a:defRPr sz="1400"/>
            </a:lvl1pPr>
            <a:lvl2pPr marL="456996" indent="0">
              <a:buNone/>
              <a:defRPr sz="1200"/>
            </a:lvl2pPr>
            <a:lvl3pPr marL="913996" indent="0">
              <a:buNone/>
              <a:defRPr sz="1000"/>
            </a:lvl3pPr>
            <a:lvl4pPr marL="1370992" indent="0">
              <a:buNone/>
              <a:defRPr sz="900"/>
            </a:lvl4pPr>
            <a:lvl5pPr marL="1827989" indent="0">
              <a:buNone/>
              <a:defRPr sz="900"/>
            </a:lvl5pPr>
            <a:lvl6pPr marL="2284988" indent="0">
              <a:buNone/>
              <a:defRPr sz="900"/>
            </a:lvl6pPr>
            <a:lvl7pPr marL="2741984" indent="0">
              <a:buNone/>
              <a:defRPr sz="900"/>
            </a:lvl7pPr>
            <a:lvl8pPr marL="3198982" indent="0">
              <a:buNone/>
              <a:defRPr sz="900"/>
            </a:lvl8pPr>
            <a:lvl9pPr marL="365598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257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8"/>
          </a:xfrm>
          <a:prstGeom prst="rect">
            <a:avLst/>
          </a:prstGeom>
        </p:spPr>
        <p:txBody>
          <a:bodyPr lIns="91399" tIns="45700" rIns="91399" bIns="45700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lIns="91399" tIns="45700" rIns="91399" bIns="45700"/>
          <a:lstStyle>
            <a:lvl1pPr marL="0" indent="0">
              <a:buNone/>
              <a:defRPr sz="3200"/>
            </a:lvl1pPr>
            <a:lvl2pPr marL="456996" indent="0">
              <a:buNone/>
              <a:defRPr sz="2800"/>
            </a:lvl2pPr>
            <a:lvl3pPr marL="913996" indent="0">
              <a:buNone/>
              <a:defRPr sz="2400"/>
            </a:lvl3pPr>
            <a:lvl4pPr marL="1370992" indent="0">
              <a:buNone/>
              <a:defRPr sz="2000"/>
            </a:lvl4pPr>
            <a:lvl5pPr marL="1827989" indent="0">
              <a:buNone/>
              <a:defRPr sz="2000"/>
            </a:lvl5pPr>
            <a:lvl6pPr marL="2284988" indent="0">
              <a:buNone/>
              <a:defRPr sz="2000"/>
            </a:lvl6pPr>
            <a:lvl7pPr marL="2741984" indent="0">
              <a:buNone/>
              <a:defRPr sz="2000"/>
            </a:lvl7pPr>
            <a:lvl8pPr marL="3198982" indent="0">
              <a:buNone/>
              <a:defRPr sz="2000"/>
            </a:lvl8pPr>
            <a:lvl9pPr marL="365598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0"/>
            <a:ext cx="5486400" cy="804862"/>
          </a:xfrm>
          <a:prstGeom prst="rect">
            <a:avLst/>
          </a:prstGeom>
        </p:spPr>
        <p:txBody>
          <a:bodyPr lIns="91399" tIns="45700" rIns="91399" bIns="45700"/>
          <a:lstStyle>
            <a:lvl1pPr marL="0" indent="0">
              <a:buNone/>
              <a:defRPr sz="1400"/>
            </a:lvl1pPr>
            <a:lvl2pPr marL="456996" indent="0">
              <a:buNone/>
              <a:defRPr sz="1200"/>
            </a:lvl2pPr>
            <a:lvl3pPr marL="913996" indent="0">
              <a:buNone/>
              <a:defRPr sz="1000"/>
            </a:lvl3pPr>
            <a:lvl4pPr marL="1370992" indent="0">
              <a:buNone/>
              <a:defRPr sz="900"/>
            </a:lvl4pPr>
            <a:lvl5pPr marL="1827989" indent="0">
              <a:buNone/>
              <a:defRPr sz="900"/>
            </a:lvl5pPr>
            <a:lvl6pPr marL="2284988" indent="0">
              <a:buNone/>
              <a:defRPr sz="900"/>
            </a:lvl6pPr>
            <a:lvl7pPr marL="2741984" indent="0">
              <a:buNone/>
              <a:defRPr sz="900"/>
            </a:lvl7pPr>
            <a:lvl8pPr marL="3198982" indent="0">
              <a:buNone/>
              <a:defRPr sz="900"/>
            </a:lvl8pPr>
            <a:lvl9pPr marL="365598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919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7579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6996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48" indent="-342748" algn="l" defTabSz="456996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21" indent="-285624" algn="l" defTabSz="456996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493" indent="-228500" algn="l" defTabSz="456996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492" indent="-228500" algn="l" defTabSz="456996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488" indent="-228500" algn="l" defTabSz="456996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485" indent="-228500" algn="l" defTabSz="45699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484" indent="-228500" algn="l" defTabSz="45699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480" indent="-228500" algn="l" defTabSz="45699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478" indent="-228500" algn="l" defTabSz="45699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96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96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92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989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988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984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982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980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61273" y="119826"/>
            <a:ext cx="8993938" cy="6555275"/>
            <a:chOff x="0" y="0"/>
            <a:chExt cx="9504000" cy="6846355"/>
          </a:xfrm>
        </p:grpSpPr>
        <p:sp>
          <p:nvSpPr>
            <p:cNvPr id="2" name="Title 1"/>
            <p:cNvSpPr txBox="1">
              <a:spLocks/>
            </p:cNvSpPr>
            <p:nvPr/>
          </p:nvSpPr>
          <p:spPr>
            <a:xfrm>
              <a:off x="0" y="0"/>
              <a:ext cx="9144000" cy="442607"/>
            </a:xfrm>
            <a:prstGeom prst="rect">
              <a:avLst/>
            </a:prstGeom>
            <a:ln>
              <a:noFill/>
            </a:ln>
          </p:spPr>
          <p:txBody>
            <a:bodyPr/>
            <a:lstStyle/>
            <a:p>
              <a:pPr algn="ctr" defTabSz="456943">
                <a:spcBef>
                  <a:spcPct val="0"/>
                </a:spcBef>
                <a:defRPr/>
              </a:pPr>
              <a:r>
                <a:rPr lang="en-US">
                  <a:solidFill>
                    <a:prstClr val="black"/>
                  </a:solidFill>
                </a:rPr>
                <a:t>Steric Sea Level in CORE-forced Simulations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" name="Rectangle 2"/>
            <p:cNvSpPr/>
            <p:nvPr/>
          </p:nvSpPr>
          <p:spPr>
            <a:xfrm>
              <a:off x="64309" y="630699"/>
              <a:ext cx="3019242" cy="2555473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defTabSz="456943"/>
              <a:r>
                <a:rPr lang="en-US" b="1" dirty="0">
                  <a:solidFill>
                    <a:prstClr val="black"/>
                  </a:solidFill>
                  <a:cs typeface="Arial"/>
                </a:rPr>
                <a:t>Objective</a:t>
              </a:r>
            </a:p>
            <a:p>
              <a:pPr defTabSz="456943"/>
              <a:r>
                <a:rPr lang="en-US" sz="1100" dirty="0">
                  <a:solidFill>
                    <a:prstClr val="black"/>
                  </a:solidFill>
                  <a:cs typeface="Arial"/>
                </a:rPr>
                <a:t>Assess the linear trend in CORE-II simulated dynamic sea level over years 1993-2007, which is dominated by the trend in steric sea level.</a:t>
              </a:r>
            </a:p>
            <a:p>
              <a:pPr defTabSz="456943"/>
              <a:endParaRPr lang="en-US" dirty="0">
                <a:solidFill>
                  <a:prstClr val="black"/>
                </a:solidFill>
                <a:cs typeface="Arial"/>
              </a:endParaRPr>
            </a:p>
            <a:p>
              <a:pPr defTabSz="456943"/>
              <a:r>
                <a:rPr lang="en-US" b="1" dirty="0">
                  <a:solidFill>
                    <a:prstClr val="black"/>
                  </a:solidFill>
                  <a:cs typeface="Arial"/>
                </a:rPr>
                <a:t>Approach</a:t>
              </a:r>
            </a:p>
            <a:p>
              <a:pPr defTabSz="456943"/>
              <a:r>
                <a:rPr lang="en-US" sz="1100" dirty="0">
                  <a:solidFill>
                    <a:prstClr val="black"/>
                  </a:solidFill>
                  <a:cs typeface="Arial"/>
                </a:rPr>
                <a:t>To illustrate changes in the steric patterns, we plot the linear trend in heat content over the upper 700m of ocean (upper panels), and the trends in </a:t>
              </a:r>
              <a:r>
                <a:rPr lang="en-US" sz="1100" dirty="0" err="1">
                  <a:solidFill>
                    <a:prstClr val="black"/>
                  </a:solidFill>
                  <a:cs typeface="Arial"/>
                </a:rPr>
                <a:t>thermosteric</a:t>
              </a:r>
              <a:r>
                <a:rPr lang="en-US" sz="1100" dirty="0">
                  <a:solidFill>
                    <a:prstClr val="black"/>
                  </a:solidFill>
                  <a:cs typeface="Arial"/>
                </a:rPr>
                <a:t> sea level (lower panels) compared to observations. 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9308793" y="6108503"/>
              <a:ext cx="195207" cy="385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6943"/>
              <a:endParaRPr lang="en-US" dirty="0">
                <a:solidFill>
                  <a:prstClr val="black"/>
                </a:solidFill>
              </a:endParaRPr>
            </a:p>
          </p:txBody>
        </p:sp>
        <p:pic>
          <p:nvPicPr>
            <p:cNvPr id="5" name="Picture 4" descr="Screen Shot 2013-09-04 at 1.20.51 P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83551" y="423542"/>
              <a:ext cx="6038486" cy="3789521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51258" y="3911052"/>
              <a:ext cx="9144000" cy="2185813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defTabSz="456943">
                <a:buSzPct val="110000"/>
              </a:pPr>
              <a:r>
                <a:rPr lang="en-US" b="1" dirty="0">
                  <a:solidFill>
                    <a:prstClr val="black"/>
                  </a:solidFill>
                  <a:cs typeface="Arial"/>
                </a:rPr>
                <a:t>Impact</a:t>
              </a:r>
            </a:p>
            <a:p>
              <a:pPr defTabSz="456943">
                <a:buSzPct val="110000"/>
              </a:pPr>
              <a:r>
                <a:rPr lang="en-US" sz="1400" dirty="0">
                  <a:solidFill>
                    <a:prstClr val="black"/>
                  </a:solidFill>
                  <a:cs typeface="Arial"/>
                </a:rPr>
                <a:t>To leading order, models capture the linear trend in steric sea level compared to observations.</a:t>
              </a:r>
            </a:p>
            <a:p>
              <a:pPr marL="256402" indent="-256402" defTabSz="456943">
                <a:buSzPct val="110000"/>
                <a:buFont typeface="Arial"/>
                <a:buChar char="•"/>
              </a:pPr>
              <a:r>
                <a:rPr lang="en-US" sz="1400" dirty="0">
                  <a:solidFill>
                    <a:prstClr val="black"/>
                  </a:solidFill>
                </a:rPr>
                <a:t>The </a:t>
              </a:r>
              <a:r>
                <a:rPr lang="en-US" sz="1400" dirty="0" err="1">
                  <a:solidFill>
                    <a:prstClr val="black"/>
                  </a:solidFill>
                </a:rPr>
                <a:t>thermosteric</a:t>
              </a:r>
              <a:r>
                <a:rPr lang="en-US" sz="1400" dirty="0">
                  <a:solidFill>
                    <a:prstClr val="black"/>
                  </a:solidFill>
                </a:rPr>
                <a:t> trends largely reflect the heat content trends, but with some modulation from the thermal expansion coefficient. </a:t>
              </a:r>
            </a:p>
            <a:p>
              <a:pPr marL="256402" indent="-256402" defTabSz="456943">
                <a:buSzPct val="110000"/>
                <a:buFont typeface="Arial"/>
                <a:buChar char="•"/>
              </a:pPr>
              <a:r>
                <a:rPr lang="en-US" sz="1400" dirty="0">
                  <a:solidFill>
                    <a:prstClr val="black"/>
                  </a:solidFill>
                </a:rPr>
                <a:t>The models show a general cooling trend in the tropical northern hemisphere for the Atlantic and Pacific, with a westward extension in this simulated trend absent from both of the observational analyses.</a:t>
              </a:r>
            </a:p>
            <a:p>
              <a:pPr marL="256402" indent="-256402" defTabSz="456943">
                <a:buSzPct val="110000"/>
                <a:buFont typeface="Arial"/>
                <a:buChar char="•"/>
              </a:pPr>
              <a:r>
                <a:rPr lang="en-US" sz="1400" dirty="0">
                  <a:solidFill>
                    <a:prstClr val="black"/>
                  </a:solidFill>
                </a:rPr>
                <a:t>To leading order, models capture the observed warming of the central-west Pacific found in both observation-based analyses, as well as the strong warming in the </a:t>
              </a:r>
              <a:r>
                <a:rPr lang="en-US" sz="1400" dirty="0" err="1">
                  <a:solidFill>
                    <a:prstClr val="black"/>
                  </a:solidFill>
                </a:rPr>
                <a:t>subpolar</a:t>
              </a:r>
              <a:r>
                <a:rPr lang="en-US" sz="1400" dirty="0">
                  <a:solidFill>
                    <a:prstClr val="black"/>
                  </a:solidFill>
                </a:rPr>
                <a:t> North Atlantic as found in </a:t>
              </a:r>
              <a:r>
                <a:rPr lang="en-US" sz="1400" dirty="0" err="1">
                  <a:solidFill>
                    <a:prstClr val="black"/>
                  </a:solidFill>
                </a:rPr>
                <a:t>Levitus</a:t>
              </a:r>
              <a:r>
                <a:rPr lang="en-US" sz="1400" dirty="0">
                  <a:solidFill>
                    <a:prstClr val="black"/>
                  </a:solidFill>
                </a:rPr>
                <a:t> et al. (2012).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59133" y="6396335"/>
              <a:ext cx="9144000" cy="4500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defTabSz="456943"/>
              <a:r>
                <a:rPr lang="en-US" sz="1100" dirty="0" err="1">
                  <a:solidFill>
                    <a:prstClr val="black"/>
                  </a:solidFill>
                </a:rPr>
                <a:t>Griffies</a:t>
              </a:r>
              <a:r>
                <a:rPr lang="en-US" sz="1100" dirty="0">
                  <a:solidFill>
                    <a:prstClr val="black"/>
                  </a:solidFill>
                </a:rPr>
                <a:t>, Stephen M., and coauthors, 2013: Global and regional sea level in a suite of </a:t>
              </a:r>
              <a:r>
                <a:rPr lang="en-US" sz="1100" dirty="0" err="1">
                  <a:solidFill>
                    <a:prstClr val="black"/>
                  </a:solidFill>
                </a:rPr>
                <a:t>interannual</a:t>
              </a:r>
              <a:r>
                <a:rPr lang="en-US" sz="1100" dirty="0">
                  <a:solidFill>
                    <a:prstClr val="black"/>
                  </a:solidFill>
                </a:rPr>
                <a:t> CORE-II </a:t>
              </a:r>
              <a:r>
                <a:rPr lang="en-US" sz="1100" dirty="0" err="1">
                  <a:solidFill>
                    <a:prstClr val="black"/>
                  </a:solidFill>
                </a:rPr>
                <a:t>hindcast</a:t>
              </a:r>
              <a:r>
                <a:rPr lang="en-US" sz="1100" dirty="0">
                  <a:solidFill>
                    <a:prstClr val="black"/>
                  </a:solidFill>
                </a:rPr>
                <a:t> simulations: a synopsis. </a:t>
              </a:r>
              <a:r>
                <a:rPr lang="en-US" sz="1100" i="1" dirty="0">
                  <a:solidFill>
                    <a:prstClr val="black"/>
                  </a:solidFill>
                </a:rPr>
                <a:t>Exchanges</a:t>
              </a:r>
              <a:r>
                <a:rPr lang="en-US" sz="1100" dirty="0">
                  <a:solidFill>
                    <a:prstClr val="black"/>
                  </a:solidFill>
                </a:rPr>
                <a:t>, 18, 11-15.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1357582"/>
      </p:ext>
    </p:extLst>
  </p:cSld>
  <p:clrMapOvr>
    <a:masterClrMapping/>
  </p:clrMapOvr>
</p:sld>
</file>

<file path=ppt/theme/theme1.xml><?xml version="1.0" encoding="utf-8"?>
<a:theme xmlns:a="http://schemas.openxmlformats.org/drawingml/2006/main" name="DOE-CA_Site_Review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219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DOE-CA_Site_Review_Template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test</cp:lastModifiedBy>
  <cp:revision>1</cp:revision>
  <dcterms:created xsi:type="dcterms:W3CDTF">2014-12-09T20:02:29Z</dcterms:created>
  <dcterms:modified xsi:type="dcterms:W3CDTF">2014-12-09T20:04:20Z</dcterms:modified>
</cp:coreProperties>
</file>