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1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5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2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4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8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0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4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5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A4881-7B93-47A4-AF6A-38A28A1CFC31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354FE-EA90-4E19-962C-DC2FAE22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52400" y="1219201"/>
            <a:ext cx="4419600" cy="2077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just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</a:tabLst>
            </a:pPr>
            <a:r>
              <a:rPr lang="en-US" sz="1400" dirty="0">
                <a:solidFill>
                  <a:srgbClr val="0070C0"/>
                </a:solidFill>
              </a:rPr>
              <a:t>Previous studies have related the </a:t>
            </a:r>
            <a:r>
              <a:rPr lang="en-US" sz="1400" dirty="0" err="1">
                <a:solidFill>
                  <a:srgbClr val="0070C0"/>
                </a:solidFill>
              </a:rPr>
              <a:t>meridional</a:t>
            </a:r>
            <a:r>
              <a:rPr lang="en-US" sz="1400" dirty="0">
                <a:solidFill>
                  <a:srgbClr val="0070C0"/>
                </a:solidFill>
              </a:rPr>
              <a:t> freshwater transport in the Atlantic to the Atlantic </a:t>
            </a:r>
            <a:r>
              <a:rPr lang="en-US" sz="1400" dirty="0" err="1">
                <a:solidFill>
                  <a:srgbClr val="0070C0"/>
                </a:solidFill>
              </a:rPr>
              <a:t>meridional</a:t>
            </a:r>
            <a:r>
              <a:rPr lang="en-US" sz="1400" dirty="0">
                <a:solidFill>
                  <a:srgbClr val="0070C0"/>
                </a:solidFill>
              </a:rPr>
              <a:t> overturning circulation (AMOC) under equilibrium states. Under global climate changes, the climate state is constantly evolving. To more accurately represent the AMOC, we propose a generalized stability indicator L for a slowly evolving and quasi-steady AMOC, which represents a feedback related to the AMOC and its associated freshwater transport within the Atlantic basin.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1"/>
            <a:ext cx="9144000" cy="100012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ctr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  <a:tab pos="5066708" algn="l"/>
                <a:tab pos="5790523" algn="l"/>
                <a:tab pos="6514338" algn="l"/>
                <a:tab pos="7238154" algn="l"/>
                <a:tab pos="7961969" algn="l"/>
                <a:tab pos="8685785" algn="l"/>
              </a:tabLst>
            </a:pPr>
            <a:r>
              <a:rPr lang="en-US" sz="2800" b="1" dirty="0"/>
              <a:t>The stability of an evolving Atlantic </a:t>
            </a:r>
            <a:r>
              <a:rPr lang="en-US" sz="2800" b="1" dirty="0" err="1"/>
              <a:t>meridional</a:t>
            </a:r>
            <a:r>
              <a:rPr lang="en-US" sz="2800" b="1" dirty="0"/>
              <a:t> overturning circulation</a:t>
            </a:r>
            <a:endParaRPr lang="en-US" sz="2800" b="1" dirty="0">
              <a:solidFill>
                <a:srgbClr val="003366"/>
              </a:solidFill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52400" y="838201"/>
            <a:ext cx="3657600" cy="4429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2000" u="sng" dirty="0">
                <a:solidFill>
                  <a:srgbClr val="000000"/>
                </a:solidFill>
              </a:rPr>
              <a:t>Objective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152400" y="3529013"/>
            <a:ext cx="4114800" cy="4429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2000" u="sng" dirty="0">
                <a:solidFill>
                  <a:srgbClr val="000000"/>
                </a:solidFill>
              </a:rPr>
              <a:t>Approach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4648200" y="3529013"/>
            <a:ext cx="4343400" cy="4429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</a:tabLst>
            </a:pPr>
            <a:r>
              <a:rPr lang="en-US" sz="2000" u="sng" dirty="0">
                <a:solidFill>
                  <a:srgbClr val="000000"/>
                </a:solidFill>
                <a:latin typeface="Calibri" pitchFamily="32" charset="0"/>
              </a:rPr>
              <a:t>Impact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152400" y="3917950"/>
            <a:ext cx="4267200" cy="1862031"/>
          </a:xfrm>
          <a:prstGeom prst="rect">
            <a:avLst/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just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1400" dirty="0">
                <a:solidFill>
                  <a:srgbClr val="0070C0"/>
                </a:solidFill>
              </a:rPr>
              <a:t>We analyzed the hysteresis simulations using CCSM3 under present day and last glacial maximum background climate conditions using the previously proposed </a:t>
            </a:r>
            <a:r>
              <a:rPr lang="en-US" sz="1400" dirty="0" err="1">
                <a:solidFill>
                  <a:srgbClr val="0070C0"/>
                </a:solidFill>
              </a:rPr>
              <a:t>meridional</a:t>
            </a:r>
            <a:r>
              <a:rPr lang="en-US" sz="1400" dirty="0">
                <a:solidFill>
                  <a:srgbClr val="0070C0"/>
                </a:solidFill>
              </a:rPr>
              <a:t> freshwater transport index. Then we derived a new index L to properly take into account the non-stationary change of AMOC, such as the melting of ice sheets will induced a large net freshwater flux into the Atlantic, thus affecting the AMOC variations. 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648200" y="3910014"/>
            <a:ext cx="4338638" cy="2077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just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1400" dirty="0">
                <a:solidFill>
                  <a:srgbClr val="0070C0"/>
                </a:solidFill>
              </a:rPr>
              <a:t>Our results show that this new generalized indicator L can properly represent the changes of the AMOC throughout a full hysteresis cycle. A positive L represents an AMOC has only one equilibrium state. This L also has great implications for the </a:t>
            </a:r>
            <a:r>
              <a:rPr lang="en-US" sz="1400" dirty="0" err="1">
                <a:solidFill>
                  <a:srgbClr val="0070C0"/>
                </a:solidFill>
              </a:rPr>
              <a:t>paleoclimate</a:t>
            </a:r>
            <a:r>
              <a:rPr lang="en-US" sz="1400" dirty="0">
                <a:solidFill>
                  <a:srgbClr val="0070C0"/>
                </a:solidFill>
              </a:rPr>
              <a:t> studies. By using the indicator L, we can diagnose the AMOC stability over a certain slowly evolving period in the past climate to understand the subsequent abrupt climate change due to instability of the circulation.</a:t>
            </a:r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682626" y="6248400"/>
            <a:ext cx="7851775" cy="446259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  <a:tab pos="5066708" algn="l"/>
                <a:tab pos="5790523" algn="l"/>
                <a:tab pos="6514338" algn="l"/>
                <a:tab pos="7238154" algn="l"/>
              </a:tabLst>
            </a:pPr>
            <a:r>
              <a:rPr lang="en-US" sz="1000" b="1" dirty="0">
                <a:solidFill>
                  <a:srgbClr val="000000"/>
                </a:solidFill>
                <a:latin typeface="Calibri" pitchFamily="32" charset="0"/>
              </a:rPr>
              <a:t>Reference</a:t>
            </a:r>
            <a:r>
              <a:rPr lang="en-US" sz="1000" b="1" dirty="0">
                <a:solidFill>
                  <a:srgbClr val="000000"/>
                </a:solidFill>
              </a:rPr>
              <a:t>:</a:t>
            </a:r>
            <a:r>
              <a:rPr lang="en-US" sz="1000" dirty="0"/>
              <a:t> Liu, W., Z. Liu, </a:t>
            </a:r>
            <a:r>
              <a:rPr lang="en-US" sz="1000" b="1" dirty="0"/>
              <a:t>A. </a:t>
            </a:r>
            <a:r>
              <a:rPr lang="en-US" sz="1000" b="1" dirty="0" err="1"/>
              <a:t>Hu</a:t>
            </a:r>
            <a:r>
              <a:rPr lang="en-US" sz="1000" dirty="0"/>
              <a:t>, 2013, </a:t>
            </a:r>
            <a:r>
              <a:rPr lang="en-US" sz="1000" b="1" dirty="0"/>
              <a:t>The stability of an evolving Atlantic </a:t>
            </a:r>
            <a:r>
              <a:rPr lang="en-US" sz="1000" b="1" dirty="0" err="1"/>
              <a:t>meridional</a:t>
            </a:r>
            <a:r>
              <a:rPr lang="en-US" sz="1000" b="1" dirty="0"/>
              <a:t> overturning circulation.</a:t>
            </a:r>
            <a:r>
              <a:rPr lang="en-US" sz="1000" dirty="0"/>
              <a:t> </a:t>
            </a:r>
            <a:r>
              <a:rPr lang="en-US" sz="1000" i="1" dirty="0" err="1"/>
              <a:t>Geophys</a:t>
            </a:r>
            <a:r>
              <a:rPr lang="en-US" sz="1000" i="1" dirty="0"/>
              <a:t>. Res. </a:t>
            </a:r>
            <a:r>
              <a:rPr lang="en-US" sz="1000" i="1" dirty="0" err="1"/>
              <a:t>Lett</a:t>
            </a:r>
            <a:r>
              <a:rPr lang="en-US" sz="1000" i="1" dirty="0"/>
              <a:t>.</a:t>
            </a:r>
            <a:r>
              <a:rPr lang="en-US" sz="1000" dirty="0"/>
              <a:t>, doi:10.1029/2013GL055288, in press.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724400" y="2644775"/>
            <a:ext cx="4191000" cy="78422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</a:tabLst>
            </a:pPr>
            <a:r>
              <a:rPr lang="en-US" sz="1400" dirty="0"/>
              <a:t>Hysteresis diagrams of L in the (b) OBS, (d) CBS and (f) LGM simulations. Positive only suggests AMOC does not have hysteresis.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4570414" y="1001713"/>
            <a:ext cx="1587" cy="5162550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227014" y="3579814"/>
            <a:ext cx="8740775" cy="1587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/>
          </a:p>
        </p:txBody>
      </p:sp>
      <p:pic>
        <p:nvPicPr>
          <p:cNvPr id="4110" name="Picture 2"/>
          <p:cNvPicPr>
            <a:picLocks noChangeAspect="1" noChangeArrowheads="1"/>
          </p:cNvPicPr>
          <p:nvPr/>
        </p:nvPicPr>
        <p:blipFill>
          <a:blip r:embed="rId2"/>
          <a:srcRect l="8696"/>
          <a:stretch>
            <a:fillRect/>
          </a:stretch>
        </p:blipFill>
        <p:spPr bwMode="auto">
          <a:xfrm>
            <a:off x="4633914" y="1060450"/>
            <a:ext cx="153828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3"/>
          <p:cNvPicPr>
            <a:picLocks noChangeAspect="1" noChangeArrowheads="1"/>
          </p:cNvPicPr>
          <p:nvPr/>
        </p:nvPicPr>
        <p:blipFill>
          <a:blip r:embed="rId3"/>
          <a:srcRect l="4762"/>
          <a:stretch>
            <a:fillRect/>
          </a:stretch>
        </p:blipFill>
        <p:spPr bwMode="auto">
          <a:xfrm>
            <a:off x="6096000" y="1060450"/>
            <a:ext cx="15240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4"/>
          <p:cNvPicPr>
            <a:picLocks noChangeAspect="1" noChangeArrowheads="1"/>
          </p:cNvPicPr>
          <p:nvPr/>
        </p:nvPicPr>
        <p:blipFill>
          <a:blip r:embed="rId4"/>
          <a:srcRect l="6171"/>
          <a:stretch>
            <a:fillRect/>
          </a:stretch>
        </p:blipFill>
        <p:spPr bwMode="auto">
          <a:xfrm>
            <a:off x="7543800" y="1060450"/>
            <a:ext cx="14954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136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2014-12-09T20:26:02Z</dcterms:created>
  <dcterms:modified xsi:type="dcterms:W3CDTF">2014-12-09T20:35:26Z</dcterms:modified>
</cp:coreProperties>
</file>