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vink" initials="JD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3525" autoAdjust="0"/>
  </p:normalViewPr>
  <p:slideViewPr>
    <p:cSldViewPr>
      <p:cViewPr>
        <p:scale>
          <a:sx n="89" d="100"/>
          <a:sy n="89" d="100"/>
        </p:scale>
        <p:origin x="-37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FB1518-1FE3-4EBB-A443-5E3E8EF33BB7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4DFDF1-BE1B-432B-BCE8-B17E0B1DEE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1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smtClean="0">
                <a:latin typeface="Calibri" charset="0"/>
              </a:rP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C914-C65C-4166-9F2F-389D20C1E420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0FCC-CF35-4FC5-8A46-40358BAE9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7C2A7-4868-4FD2-A833-F04ADA2969BE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69A18-2044-40AB-BDE1-161001822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7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04FF0-B16C-4052-88F2-8B2C89AB9CBB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D5DB1-C5AA-4E5D-B604-EC1113BF46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94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9653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E5D6A-C81A-4EA2-8B34-D8E4F555A58B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474B-8EA3-4DE5-A36B-8A31F4E401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AC1D-FD24-4F46-9AEF-2390E6DE73E7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42E7-7FD5-4807-B711-0123D9427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8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0AAF6-7721-4CB4-8D99-CA9825BB40DC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2A4F-972F-4693-B73C-8E4A6B4EC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1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28DD6-D4B7-4AED-97A2-446B001090AC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01F3-7E14-4191-8533-C207E5A38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29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09C8B-BE5D-4C0C-B532-7A90FBA7CAC7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B996-09A6-42B2-8C40-1F3B82284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44916-3EEC-4523-A914-F781909048AF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336A-108A-4ED2-9759-625112359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8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65A8-ACF3-4C20-A951-E4F07130F1AD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88E9A-80B8-4D82-B97F-E2477D8FC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8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22DEB-4FC8-4C7A-9C8E-2C24F0103AF8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85EC-C45A-476B-956E-65532A1EF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3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2/6/2015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0" y="533400"/>
            <a:ext cx="4800600" cy="2964473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568644"/>
            <a:ext cx="3429000" cy="5451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550" dirty="0" smtClean="0"/>
              <a:t>Examine the rate of temperature change from general circulation models (GCMs), simple models, and paleo-climate reconstructions. </a:t>
            </a:r>
            <a:endParaRPr lang="en-US" sz="1550" dirty="0"/>
          </a:p>
          <a:p>
            <a:pPr marL="231775" indent="-231775" algn="ctr">
              <a:spcBef>
                <a:spcPct val="15000"/>
              </a:spcBef>
            </a:pPr>
            <a:r>
              <a:rPr lang="en-US" b="1" dirty="0" smtClean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550" dirty="0" smtClean="0"/>
              <a:t>Calculated average rates of change over multi-decadal periods from the CIMP5 archive, </a:t>
            </a:r>
            <a:r>
              <a:rPr lang="en-US" sz="1550" dirty="0" err="1" smtClean="0"/>
              <a:t>paleo</a:t>
            </a:r>
            <a:r>
              <a:rPr lang="en-US" sz="1550" dirty="0" smtClean="0"/>
              <a:t>-climate reconstructions, and historical records.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550" dirty="0" smtClean="0"/>
              <a:t>Used a simple climate model to diagnose the drivers of these changes.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550" dirty="0" smtClean="0"/>
              <a:t>This research focused on rates of change over 40-year periods. It is across</a:t>
            </a:r>
            <a:r>
              <a:rPr lang="en-US" sz="1550" dirty="0" smtClean="0">
                <a:solidFill>
                  <a:srgbClr val="FF0000"/>
                </a:solidFill>
              </a:rPr>
              <a:t> </a:t>
            </a:r>
            <a:r>
              <a:rPr lang="en-US" sz="1550" dirty="0" smtClean="0"/>
              <a:t>this scale that anthropogenic drivers result in rates of temperature change that are now becoming larger than the range of natural variability.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76201"/>
            <a:ext cx="89154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dirty="0" smtClean="0">
                <a:latin typeface="+mn-lt"/>
              </a:rPr>
              <a:t>Near-Term Acceleration in the Rate of Temperature Change</a:t>
            </a:r>
            <a:endParaRPr lang="en-US" sz="26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03522" y="6096000"/>
            <a:ext cx="3301678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 smtClean="0">
                <a:latin typeface="Arial" panose="020B0604020202020204" pitchFamily="34" charset="0"/>
              </a:rPr>
              <a:t>Smith SJ, JA Edmonds, CA Hartin, A </a:t>
            </a:r>
            <a:r>
              <a:rPr lang="en-US" sz="1000" dirty="0" err="1" smtClean="0">
                <a:latin typeface="Arial" panose="020B0604020202020204" pitchFamily="34" charset="0"/>
              </a:rPr>
              <a:t>Mundra</a:t>
            </a:r>
            <a:r>
              <a:rPr lang="en-US" sz="1000" dirty="0" smtClean="0">
                <a:latin typeface="Arial" panose="020B0604020202020204" pitchFamily="34" charset="0"/>
              </a:rPr>
              <a:t> and KV Calvin. 2015</a:t>
            </a:r>
            <a:r>
              <a:rPr lang="en-US" sz="1000" dirty="0">
                <a:latin typeface="Arial" panose="020B0604020202020204" pitchFamily="34" charset="0"/>
              </a:rPr>
              <a:t>.</a:t>
            </a:r>
            <a:r>
              <a:rPr lang="en-US" sz="1000" dirty="0" smtClean="0">
                <a:latin typeface="Arial" panose="020B0604020202020204" pitchFamily="34" charset="0"/>
              </a:rPr>
              <a:t> "Near-Term Acceleration </a:t>
            </a:r>
            <a:r>
              <a:rPr lang="en-US" sz="1000" dirty="0">
                <a:latin typeface="Arial" panose="020B0604020202020204" pitchFamily="34" charset="0"/>
              </a:rPr>
              <a:t>i</a:t>
            </a:r>
            <a:r>
              <a:rPr lang="en-US" sz="1000" dirty="0" smtClean="0">
                <a:latin typeface="Arial" panose="020B0604020202020204" pitchFamily="34" charset="0"/>
              </a:rPr>
              <a:t>n the Rate of Temperature Change." </a:t>
            </a:r>
            <a:r>
              <a:rPr lang="en-US" sz="1000" i="1" dirty="0" smtClean="0">
                <a:latin typeface="Arial" panose="020B0604020202020204" pitchFamily="34" charset="0"/>
              </a:rPr>
              <a:t>Nature Climate Change, (in press March 2015)</a:t>
            </a:r>
            <a:r>
              <a:rPr lang="en-US" sz="1000" dirty="0" smtClean="0">
                <a:latin typeface="Arial" panose="020B0604020202020204" pitchFamily="34" charset="0"/>
              </a:rPr>
              <a:t> . DOI: not </a:t>
            </a:r>
            <a:r>
              <a:rPr lang="en-US" sz="1000" smtClean="0">
                <a:latin typeface="Arial" panose="020B0604020202020204" pitchFamily="34" charset="0"/>
              </a:rPr>
              <a:t>yet assigned</a:t>
            </a:r>
            <a:endParaRPr lang="en-US" sz="10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000500" y="3505200"/>
            <a:ext cx="4914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40-year regional and global rates of surface temperature change are now rising above background levels. Future rates of change in Northern Hemisphere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regions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are above the global average.</a:t>
            </a:r>
            <a:endParaRPr 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657600" y="4114799"/>
            <a:ext cx="5486400" cy="259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550" dirty="0" smtClean="0"/>
              <a:t>Models indicate that rates of change over 40-year periods are now increasing above natural levels of variability due to human</a:t>
            </a:r>
            <a:r>
              <a:rPr lang="en-US" sz="1550" dirty="0" smtClean="0">
                <a:solidFill>
                  <a:srgbClr val="FF0000"/>
                </a:solidFill>
              </a:rPr>
              <a:t> </a:t>
            </a:r>
            <a:r>
              <a:rPr lang="en-US" sz="1550" dirty="0" smtClean="0"/>
              <a:t>influences.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550" dirty="0" smtClean="0"/>
              <a:t>Human and natural systems are beginning to experience rates of temperature</a:t>
            </a:r>
            <a:r>
              <a:rPr lang="en-US" sz="1550" dirty="0" smtClean="0">
                <a:solidFill>
                  <a:srgbClr val="FF0000"/>
                </a:solidFill>
              </a:rPr>
              <a:t> </a:t>
            </a:r>
            <a:r>
              <a:rPr lang="en-US" sz="1550" dirty="0" smtClean="0"/>
              <a:t>change above rates estimated for the last 1000 years.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550" dirty="0" smtClean="0"/>
              <a:t>Even with the reduced emissions of the RCP4.5 scenario, rates of change are projected to increase for the next several decades.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DOE-Sample-Slide-Highlights-Template.potx</Template>
  <TotalTime>1493</TotalTime>
  <Words>244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Ovink, Jennifer D</dc:creator>
  <cp:lastModifiedBy>JOvink</cp:lastModifiedBy>
  <cp:revision>60</cp:revision>
  <cp:lastPrinted>2011-05-11T17:30:12Z</cp:lastPrinted>
  <dcterms:created xsi:type="dcterms:W3CDTF">2011-04-26T17:04:09Z</dcterms:created>
  <dcterms:modified xsi:type="dcterms:W3CDTF">2015-02-06T18:47:42Z</dcterms:modified>
</cp:coreProperties>
</file>