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298"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119499-1CD7-4EF3-80D7-AB933593FD54}" type="datetimeFigureOut">
              <a:rPr lang="en-US" smtClean="0"/>
              <a:t>12/8/2014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42156-EC4B-4120-9A63-E2732CF32250}" type="slidenum">
              <a:rPr lang="en-US" smtClean="0"/>
              <a:t>‹#›</a:t>
            </a:fld>
            <a:endParaRPr lang="en-US"/>
          </a:p>
        </p:txBody>
      </p:sp>
    </p:spTree>
    <p:extLst>
      <p:ext uri="{BB962C8B-B14F-4D97-AF65-F5344CB8AC3E}">
        <p14:creationId xmlns:p14="http://schemas.microsoft.com/office/powerpoint/2010/main" val="3774971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60271-A53C-48A6-B19A-FB22DCAD9B90}" type="slidenum">
              <a:rPr lang="en-US" smtClean="0"/>
              <a:t>1</a:t>
            </a:fld>
            <a:endParaRPr lang="en-US"/>
          </a:p>
        </p:txBody>
      </p:sp>
    </p:spTree>
    <p:extLst>
      <p:ext uri="{BB962C8B-B14F-4D97-AF65-F5344CB8AC3E}">
        <p14:creationId xmlns:p14="http://schemas.microsoft.com/office/powerpoint/2010/main" val="100237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271AA5-F1AF-4A6B-942F-60C7C044180E}"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2151495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71AA5-F1AF-4A6B-942F-60C7C044180E}"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013838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71AA5-F1AF-4A6B-942F-60C7C044180E}"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21574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271AA5-F1AF-4A6B-942F-60C7C044180E}"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025126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71AA5-F1AF-4A6B-942F-60C7C044180E}" type="datetimeFigureOut">
              <a:rPr lang="en-US" smtClean="0"/>
              <a:t>12/8/2014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240321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71AA5-F1AF-4A6B-942F-60C7C044180E}"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884426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271AA5-F1AF-4A6B-942F-60C7C044180E}" type="datetimeFigureOut">
              <a:rPr lang="en-US" smtClean="0"/>
              <a:t>12/8/2014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75244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271AA5-F1AF-4A6B-942F-60C7C044180E}" type="datetimeFigureOut">
              <a:rPr lang="en-US" smtClean="0"/>
              <a:t>12/8/2014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422804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71AA5-F1AF-4A6B-942F-60C7C044180E}" type="datetimeFigureOut">
              <a:rPr lang="en-US" smtClean="0"/>
              <a:t>12/8/2014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782088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71AA5-F1AF-4A6B-942F-60C7C044180E}"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61916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71AA5-F1AF-4A6B-942F-60C7C044180E}" type="datetimeFigureOut">
              <a:rPr lang="en-US" smtClean="0"/>
              <a:t>12/8/2014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5620D-C700-4340-B800-B9CCAA2511B8}" type="slidenum">
              <a:rPr lang="en-US" smtClean="0"/>
              <a:t>‹#›</a:t>
            </a:fld>
            <a:endParaRPr lang="en-US"/>
          </a:p>
        </p:txBody>
      </p:sp>
    </p:spTree>
    <p:extLst>
      <p:ext uri="{BB962C8B-B14F-4D97-AF65-F5344CB8AC3E}">
        <p14:creationId xmlns:p14="http://schemas.microsoft.com/office/powerpoint/2010/main" val="1107306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71AA5-F1AF-4A6B-942F-60C7C044180E}" type="datetimeFigureOut">
              <a:rPr lang="en-US" smtClean="0"/>
              <a:t>12/8/2014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5620D-C700-4340-B800-B9CCAA2511B8}" type="slidenum">
              <a:rPr lang="en-US" smtClean="0"/>
              <a:t>‹#›</a:t>
            </a:fld>
            <a:endParaRPr lang="en-US"/>
          </a:p>
        </p:txBody>
      </p:sp>
    </p:spTree>
    <p:extLst>
      <p:ext uri="{BB962C8B-B14F-4D97-AF65-F5344CB8AC3E}">
        <p14:creationId xmlns:p14="http://schemas.microsoft.com/office/powerpoint/2010/main" val="2074819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59556" y="796131"/>
            <a:ext cx="4114800" cy="2057400"/>
          </a:xfrm>
          <a:prstGeom prst="rect">
            <a:avLst/>
          </a:prstGeom>
          <a:noFill/>
          <a:ln w="9525">
            <a:noFill/>
            <a:miter lim="800000"/>
            <a:headEnd/>
            <a:tailEnd/>
          </a:ln>
        </p:spPr>
        <p:txBody>
          <a:bodyPr lIns="91418" tIns="45709" rIns="91418" bIns="45709"/>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230188" indent="-230188" algn="ctr">
              <a:spcBef>
                <a:spcPct val="15000"/>
              </a:spcBef>
            </a:pPr>
            <a:endParaRPr lang="en-US">
              <a:latin typeface="Calibri" pitchFamily="34" charset="0"/>
            </a:endParaRPr>
          </a:p>
        </p:txBody>
      </p:sp>
      <p:sp>
        <p:nvSpPr>
          <p:cNvPr id="3" name="Rectangle 2"/>
          <p:cNvSpPr>
            <a:spLocks noChangeArrowheads="1"/>
          </p:cNvSpPr>
          <p:nvPr/>
        </p:nvSpPr>
        <p:spPr bwMode="auto">
          <a:xfrm>
            <a:off x="30956" y="3158331"/>
            <a:ext cx="3444875" cy="3276600"/>
          </a:xfrm>
          <a:prstGeom prst="rect">
            <a:avLst/>
          </a:prstGeom>
          <a:noFill/>
          <a:ln w="9525">
            <a:noFill/>
            <a:miter lim="800000"/>
            <a:headEnd/>
            <a:tailEnd/>
          </a:ln>
        </p:spPr>
        <p:txBody>
          <a:bodyPr lIns="91418" tIns="45709" rIns="91418" bIns="45709"/>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230188" indent="-230188" algn="ctr">
              <a:spcBef>
                <a:spcPct val="15000"/>
              </a:spcBef>
            </a:pPr>
            <a:r>
              <a:rPr lang="en-US" sz="2000" b="1">
                <a:latin typeface="Calibri" pitchFamily="34" charset="0"/>
              </a:rPr>
              <a:t>Approach</a:t>
            </a:r>
          </a:p>
          <a:p>
            <a:pPr marL="230188" indent="-230188">
              <a:spcBef>
                <a:spcPct val="15000"/>
              </a:spcBef>
              <a:buFontTx/>
              <a:buChar char="•"/>
            </a:pPr>
            <a:r>
              <a:rPr lang="en-US" sz="1600"/>
              <a:t>Run an ocean model with observed Pacific trade winds that have strengthened about 30% over the past two decades in the negative phase of the IPO.  </a:t>
            </a:r>
          </a:p>
          <a:p>
            <a:pPr marL="230188" indent="-230188">
              <a:spcBef>
                <a:spcPct val="15000"/>
              </a:spcBef>
              <a:buFontTx/>
              <a:buChar char="•"/>
            </a:pPr>
            <a:r>
              <a:rPr lang="en-US" sz="1600"/>
              <a:t>Analyze the processes that produce cooler tropical Pacific sea surface temperatures and mix heat into the subsurface ocean.   </a:t>
            </a:r>
            <a:endParaRPr lang="en-US" sz="1600">
              <a:latin typeface="Calibri" pitchFamily="34" charset="0"/>
            </a:endParaRPr>
          </a:p>
        </p:txBody>
      </p:sp>
      <p:sp>
        <p:nvSpPr>
          <p:cNvPr id="4" name="Rectangle 3"/>
          <p:cNvSpPr>
            <a:spLocks noChangeArrowheads="1"/>
          </p:cNvSpPr>
          <p:nvPr/>
        </p:nvSpPr>
        <p:spPr bwMode="auto">
          <a:xfrm>
            <a:off x="199174" y="71503"/>
            <a:ext cx="8763000" cy="707864"/>
          </a:xfrm>
          <a:prstGeom prst="rect">
            <a:avLst/>
          </a:prstGeom>
          <a:noFill/>
          <a:ln w="9525">
            <a:noFill/>
            <a:miter lim="800000"/>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2000" b="1" dirty="0"/>
              <a:t>Slowdown of global warming in the early-2000s due to </a:t>
            </a:r>
            <a:endParaRPr lang="en-US" sz="2000" b="1" dirty="0" smtClean="0"/>
          </a:p>
          <a:p>
            <a:pPr algn="ctr"/>
            <a:r>
              <a:rPr lang="en-US" sz="2000" b="1" dirty="0" smtClean="0"/>
              <a:t>stronger </a:t>
            </a:r>
            <a:r>
              <a:rPr lang="en-US" sz="2000" b="1" dirty="0"/>
              <a:t>Pacific trade winds </a:t>
            </a:r>
            <a:r>
              <a:rPr lang="en-US" sz="2000" dirty="0"/>
              <a:t> </a:t>
            </a:r>
            <a:endParaRPr lang="en-US" sz="2000" b="1" dirty="0"/>
          </a:p>
        </p:txBody>
      </p:sp>
      <p:sp>
        <p:nvSpPr>
          <p:cNvPr id="5" name="Rectangle 4"/>
          <p:cNvSpPr>
            <a:spLocks noChangeArrowheads="1"/>
          </p:cNvSpPr>
          <p:nvPr/>
        </p:nvSpPr>
        <p:spPr bwMode="auto">
          <a:xfrm>
            <a:off x="4526756" y="643731"/>
            <a:ext cx="4343400" cy="369888"/>
          </a:xfrm>
          <a:prstGeom prst="rect">
            <a:avLst/>
          </a:prstGeom>
          <a:noFill/>
          <a:ln w="9525" algn="ctr">
            <a:noFill/>
            <a:round/>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latin typeface="Calibri" pitchFamily="34" charset="0"/>
            </a:endParaRPr>
          </a:p>
        </p:txBody>
      </p:sp>
      <p:sp>
        <p:nvSpPr>
          <p:cNvPr id="6" name="Rectangle 5"/>
          <p:cNvSpPr>
            <a:spLocks noChangeArrowheads="1"/>
          </p:cNvSpPr>
          <p:nvPr/>
        </p:nvSpPr>
        <p:spPr bwMode="auto">
          <a:xfrm>
            <a:off x="4374356" y="872331"/>
            <a:ext cx="4419600" cy="369888"/>
          </a:xfrm>
          <a:prstGeom prst="rect">
            <a:avLst/>
          </a:prstGeom>
          <a:noFill/>
          <a:ln w="9525" algn="ctr">
            <a:noFill/>
            <a:round/>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latin typeface="Calibri" pitchFamily="34" charset="0"/>
            </a:endParaRPr>
          </a:p>
        </p:txBody>
      </p:sp>
      <p:sp>
        <p:nvSpPr>
          <p:cNvPr id="7" name="TextBox 24"/>
          <p:cNvSpPr txBox="1">
            <a:spLocks noChangeArrowheads="1"/>
          </p:cNvSpPr>
          <p:nvPr/>
        </p:nvSpPr>
        <p:spPr bwMode="auto">
          <a:xfrm>
            <a:off x="3459956" y="4226565"/>
            <a:ext cx="5791200" cy="2133600"/>
          </a:xfrm>
          <a:prstGeom prst="rect">
            <a:avLst/>
          </a:prstGeom>
          <a:noFill/>
          <a:ln w="9525">
            <a:noFill/>
            <a:miter lim="800000"/>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2000" b="1" dirty="0">
                <a:latin typeface="Calibri" pitchFamily="34" charset="0"/>
              </a:rPr>
              <a:t>Impact</a:t>
            </a:r>
          </a:p>
          <a:p>
            <a:r>
              <a:rPr lang="en-US" sz="1600" dirty="0"/>
              <a:t>The wind-induced cooling in the ocean model can account for approximately 50% of the observed early-2000s hiatus of global warming when comparing the observed and model temperature projections out to 2012.  When the trade winds relax with a transition of the IPO from negative to positive, a rapid global warming could occur such as was observed in the mid-1970s climate shift. </a:t>
            </a:r>
          </a:p>
        </p:txBody>
      </p:sp>
      <p:sp>
        <p:nvSpPr>
          <p:cNvPr id="8" name="TextBox 26"/>
          <p:cNvSpPr txBox="1"/>
          <p:nvPr/>
        </p:nvSpPr>
        <p:spPr>
          <a:xfrm>
            <a:off x="422694" y="6327095"/>
            <a:ext cx="8183727" cy="415476"/>
          </a:xfrm>
          <a:prstGeom prst="rect">
            <a:avLst/>
          </a:prstGeom>
        </p:spPr>
        <p:style>
          <a:lnRef idx="2">
            <a:schemeClr val="dk1"/>
          </a:lnRef>
          <a:fillRef idx="1">
            <a:schemeClr val="lt1"/>
          </a:fillRef>
          <a:effectRef idx="0">
            <a:schemeClr val="dk1"/>
          </a:effectRef>
          <a:fontRef idx="minor">
            <a:schemeClr val="dk1"/>
          </a:fontRef>
        </p:style>
        <p:txBody>
          <a:bodyPr wrap="square" lIns="91418" tIns="45709" rIns="91418" bIns="45709">
            <a:spAutoFit/>
          </a:bodyPr>
          <a:lstStyle>
            <a:defPPr>
              <a:defRPr lang="en-US"/>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defRPr/>
            </a:pPr>
            <a:r>
              <a:rPr lang="en-US" sz="1050" dirty="0"/>
              <a:t>England, M.H., S. McGregor, P. Spence, </a:t>
            </a:r>
            <a:r>
              <a:rPr lang="en-US" sz="1050" b="1" dirty="0"/>
              <a:t>G.A. Meehl</a:t>
            </a:r>
            <a:r>
              <a:rPr lang="en-US" sz="1050" dirty="0"/>
              <a:t>, A. Timmermann, W. Cai, A. Sen Gupta, and M.J. McPhaden, 2014:  Slowdown of surface greenhouse warming due to recent Pacific trade wind acceleration, </a:t>
            </a:r>
            <a:r>
              <a:rPr lang="en-US" sz="1050" i="1" dirty="0"/>
              <a:t>Nature Climate Change</a:t>
            </a:r>
            <a:r>
              <a:rPr lang="en-US" sz="1050" dirty="0"/>
              <a:t>, DOI: 10.1038/NCLIMATE2106</a:t>
            </a:r>
            <a:r>
              <a:rPr lang="en-US" sz="1050" dirty="0" smtClean="0"/>
              <a:t>.</a:t>
            </a:r>
            <a:endParaRPr lang="en-US" sz="1050" dirty="0"/>
          </a:p>
        </p:txBody>
      </p:sp>
      <p:sp>
        <p:nvSpPr>
          <p:cNvPr id="9" name="TextBox 27"/>
          <p:cNvSpPr txBox="1">
            <a:spLocks noChangeArrowheads="1"/>
          </p:cNvSpPr>
          <p:nvPr/>
        </p:nvSpPr>
        <p:spPr bwMode="auto">
          <a:xfrm>
            <a:off x="3459956" y="3532139"/>
            <a:ext cx="5791200" cy="990600"/>
          </a:xfrm>
          <a:prstGeom prst="rect">
            <a:avLst/>
          </a:prstGeom>
          <a:noFill/>
          <a:ln w="9525">
            <a:noFill/>
            <a:miter lim="800000"/>
            <a:headEnd/>
            <a:tailEnd/>
          </a:ln>
        </p:spPr>
        <p:txBody>
          <a:bodyPr lIns="91418" tIns="45709" rIns="91418" bIns="45709">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400" dirty="0">
                <a:solidFill>
                  <a:srgbClr val="0066FF"/>
                </a:solidFill>
                <a:latin typeface="Calibri" pitchFamily="34" charset="0"/>
              </a:rPr>
              <a:t>The negative phase of the IPO (cooler tropical Pacific ocean temperatures) has stronger trade winds that drive upwelling of cool water in the equatorial Pacific, and  mix heat deeper in the Pacific subtropics and western Pacific to produce the hiatus</a:t>
            </a:r>
            <a:endParaRPr lang="en-US" dirty="0">
              <a:solidFill>
                <a:srgbClr val="0066FF"/>
              </a:solidFill>
              <a:latin typeface="Calibri" pitchFamily="34" charset="0"/>
            </a:endParaRPr>
          </a:p>
        </p:txBody>
      </p:sp>
      <p:sp>
        <p:nvSpPr>
          <p:cNvPr id="10" name="Rectangle 9"/>
          <p:cNvSpPr>
            <a:spLocks noChangeArrowheads="1"/>
          </p:cNvSpPr>
          <p:nvPr/>
        </p:nvSpPr>
        <p:spPr bwMode="auto">
          <a:xfrm>
            <a:off x="-107157" y="911137"/>
            <a:ext cx="4419601" cy="1981200"/>
          </a:xfrm>
          <a:prstGeom prst="rect">
            <a:avLst/>
          </a:prstGeom>
          <a:noFill/>
          <a:ln w="9525">
            <a:noFill/>
            <a:miter lim="800000"/>
            <a:headEnd/>
            <a:tailEnd/>
          </a:ln>
        </p:spPr>
        <p:txBody>
          <a:bodyPr lIns="91418" tIns="45709" rIns="91418" bIns="45709"/>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231721" indent="-231721" algn="ctr">
              <a:spcBef>
                <a:spcPct val="15000"/>
              </a:spcBef>
              <a:defRPr/>
            </a:pPr>
            <a:r>
              <a:rPr lang="en-US" sz="2000" b="1" dirty="0">
                <a:latin typeface="Calibri" pitchFamily="34" charset="0"/>
                <a:cs typeface="Arial" pitchFamily="34" charset="0"/>
              </a:rPr>
              <a:t>Objective</a:t>
            </a:r>
          </a:p>
          <a:p>
            <a:pPr marL="231721">
              <a:defRPr/>
            </a:pPr>
            <a:r>
              <a:rPr lang="en-US" sz="1600" dirty="0">
                <a:latin typeface="Arial" pitchFamily="34" charset="0"/>
                <a:cs typeface="Arial" pitchFamily="34" charset="0"/>
              </a:rPr>
              <a:t>The cause of the slow-down of global warming in the early-2000s has been attributed mainly to the negative phase of the Interdecadal Pacific Oscillation (IPO), but the details of the mechanisms that mix heat into the subsurface ocean need to be explored further. </a:t>
            </a:r>
            <a:r>
              <a:rPr lang="en-US" sz="1600" dirty="0"/>
              <a:t> </a:t>
            </a:r>
            <a:endParaRPr lang="en-US" sz="1600" b="1" dirty="0">
              <a:latin typeface="Calibri" pitchFamily="34" charset="0"/>
              <a:cs typeface="Arial" pitchFamily="34" charset="0"/>
            </a:endParaRPr>
          </a:p>
        </p:txBody>
      </p:sp>
      <p:pic>
        <p:nvPicPr>
          <p:cNvPr id="11" name="Picture 10"/>
          <p:cNvPicPr>
            <a:picLocks noChangeAspect="1" noChangeArrowheads="1"/>
          </p:cNvPicPr>
          <p:nvPr/>
        </p:nvPicPr>
        <p:blipFill>
          <a:blip r:embed="rId3"/>
          <a:srcRect/>
          <a:stretch>
            <a:fillRect/>
          </a:stretch>
        </p:blipFill>
        <p:spPr bwMode="auto">
          <a:xfrm>
            <a:off x="5058648" y="649977"/>
            <a:ext cx="3887708" cy="2889354"/>
          </a:xfrm>
          <a:prstGeom prst="rect">
            <a:avLst/>
          </a:prstGeom>
          <a:noFill/>
          <a:ln w="9525">
            <a:noFill/>
            <a:miter lim="800000"/>
            <a:headEnd/>
            <a:tailEnd/>
          </a:ln>
        </p:spPr>
      </p:pic>
    </p:spTree>
    <p:extLst>
      <p:ext uri="{BB962C8B-B14F-4D97-AF65-F5344CB8AC3E}">
        <p14:creationId xmlns:p14="http://schemas.microsoft.com/office/powerpoint/2010/main" val="19617758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275</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2014-12-08T19:12:24Z</dcterms:created>
  <dcterms:modified xsi:type="dcterms:W3CDTF">2014-12-08T19:14:25Z</dcterms:modified>
</cp:coreProperties>
</file>