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7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0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9A2F0-0FF2-4944-9672-A216E1CC96C2}" type="datetimeFigureOut">
              <a:rPr lang="en-US" smtClean="0"/>
              <a:t>12/3/13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3AD99-D626-1544-AD57-BD1B518A0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623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3AD99-D626-1544-AD57-BD1B518A092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235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E6861-96BA-954D-B4CD-853598483BAE}" type="datetimeFigureOut">
              <a:rPr lang="en-US" smtClean="0"/>
              <a:t>12/3/13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E6861-96BA-954D-B4CD-853598483BAE}" type="datetimeFigureOut">
              <a:rPr lang="en-US" smtClean="0"/>
              <a:t>12/3/13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B4AC-FFE3-7C4D-9298-EBEA9677B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E6861-96BA-954D-B4CD-853598483BAE}" type="datetimeFigureOut">
              <a:rPr lang="en-US" smtClean="0"/>
              <a:t>12/3/13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B4AC-FFE3-7C4D-9298-EBEA9677B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E6861-96BA-954D-B4CD-853598483BAE}" type="datetimeFigureOut">
              <a:rPr lang="en-US" smtClean="0"/>
              <a:t>12/3/13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B4AC-FFE3-7C4D-9298-EBEA9677B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E6861-96BA-954D-B4CD-853598483BAE}" type="datetimeFigureOut">
              <a:rPr lang="en-US" smtClean="0"/>
              <a:t>12/3/13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E6861-96BA-954D-B4CD-853598483BAE}" type="datetimeFigureOut">
              <a:rPr lang="en-US" smtClean="0"/>
              <a:t>12/3/13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B4AC-FFE3-7C4D-9298-EBEA9677B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E6861-96BA-954D-B4CD-853598483BAE}" type="datetimeFigureOut">
              <a:rPr lang="en-US" smtClean="0"/>
              <a:t>12/3/13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B4AC-FFE3-7C4D-9298-EBEA9677B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E6861-96BA-954D-B4CD-853598483BAE}" type="datetimeFigureOut">
              <a:rPr lang="en-US" smtClean="0"/>
              <a:t>12/3/13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B4AC-FFE3-7C4D-9298-EBEA9677B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E6861-96BA-954D-B4CD-853598483BAE}" type="datetimeFigureOut">
              <a:rPr lang="en-US" smtClean="0"/>
              <a:t>12/3/13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B4AC-FFE3-7C4D-9298-EBEA9677B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E6861-96BA-954D-B4CD-853598483BAE}" type="datetimeFigureOut">
              <a:rPr lang="en-US" smtClean="0"/>
              <a:t>12/3/13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B4AC-FFE3-7C4D-9298-EBEA9677B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E6861-96BA-954D-B4CD-853598483BAE}" type="datetimeFigureOut">
              <a:rPr lang="en-US" smtClean="0"/>
              <a:t>12/3/13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B4AC-FFE3-7C4D-9298-EBEA9677B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E6861-96BA-954D-B4CD-853598483BAE}" type="datetimeFigureOut">
              <a:rPr lang="en-US" smtClean="0"/>
              <a:t>12/3/13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3B4AC-FFE3-7C4D-9298-EBEA9677B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4511975" y="1520115"/>
            <a:ext cx="1385055" cy="950948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200" dirty="0" smtClean="0"/>
              <a:t>Trop. Dynamics</a:t>
            </a:r>
            <a:endParaRPr lang="en-US" sz="1200" dirty="0"/>
          </a:p>
        </p:txBody>
      </p:sp>
      <p:sp>
        <p:nvSpPr>
          <p:cNvPr id="48" name="Oval 47"/>
          <p:cNvSpPr/>
          <p:nvPr/>
        </p:nvSpPr>
        <p:spPr>
          <a:xfrm>
            <a:off x="7440091" y="1489199"/>
            <a:ext cx="1385055" cy="950948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200" dirty="0" smtClean="0"/>
              <a:t>Trop. </a:t>
            </a:r>
            <a:r>
              <a:rPr lang="en-US" sz="1200" dirty="0"/>
              <a:t> </a:t>
            </a:r>
            <a:r>
              <a:rPr lang="en-US" sz="1200" dirty="0" smtClean="0"/>
              <a:t>Ozone Chemistry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7322254" y="67028"/>
            <a:ext cx="1725474" cy="2416047"/>
          </a:xfrm>
          <a:prstGeom prst="rect">
            <a:avLst/>
          </a:prstGeom>
          <a:solidFill>
            <a:schemeClr val="lt1">
              <a:alpha val="1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13" name="Down Arrow 12"/>
          <p:cNvSpPr/>
          <p:nvPr/>
        </p:nvSpPr>
        <p:spPr>
          <a:xfrm flipV="1">
            <a:off x="5191777" y="1134606"/>
            <a:ext cx="292237" cy="57616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>
            <a:off x="4873813" y="1157467"/>
            <a:ext cx="292237" cy="57616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8011810" y="1077701"/>
            <a:ext cx="292237" cy="57616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80254" y="1144865"/>
            <a:ext cx="5891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STE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6027003" y="882052"/>
            <a:ext cx="1279009" cy="0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7438587" y="115230"/>
            <a:ext cx="1493915" cy="1036526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Strat. O</a:t>
            </a:r>
            <a:r>
              <a:rPr lang="en-US" sz="1600" baseline="-2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Chemistry</a:t>
            </a:r>
            <a:endParaRPr 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02487" y="95391"/>
            <a:ext cx="1725474" cy="2416047"/>
          </a:xfrm>
          <a:prstGeom prst="rect">
            <a:avLst/>
          </a:prstGeom>
          <a:solidFill>
            <a:schemeClr val="lt1">
              <a:alpha val="1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7" name="Oval 6"/>
          <p:cNvSpPr/>
          <p:nvPr/>
        </p:nvSpPr>
        <p:spPr>
          <a:xfrm>
            <a:off x="4385388" y="111251"/>
            <a:ext cx="1563658" cy="950948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Strat. Dynamics</a:t>
            </a:r>
            <a:endParaRPr 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035125" y="443847"/>
            <a:ext cx="1276165" cy="19761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067568" y="135552"/>
            <a:ext cx="884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Transport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43422" y="960199"/>
            <a:ext cx="1617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Radiative processes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 &amp;  Temperature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80585" y="1041804"/>
            <a:ext cx="2239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Wave propagation; 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Wave-mean flow interaction</a:t>
            </a:r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38" name="Picture 37" descr="SciDac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1" y="1040069"/>
            <a:ext cx="3175118" cy="5451956"/>
          </a:xfrm>
          <a:prstGeom prst="rect">
            <a:avLst/>
          </a:prstGeom>
        </p:spPr>
      </p:pic>
      <p:pic>
        <p:nvPicPr>
          <p:cNvPr id="42" name="Picture 4" descr="http://outreach.scidac.gov/scidac-overview/init/static/images/newSciDAC-s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5" y="6474838"/>
            <a:ext cx="1516382" cy="399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xtBox 45"/>
          <p:cNvSpPr txBox="1"/>
          <p:nvPr/>
        </p:nvSpPr>
        <p:spPr>
          <a:xfrm>
            <a:off x="3150197" y="2527880"/>
            <a:ext cx="580986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research is the first to examine how O</a:t>
            </a:r>
            <a:r>
              <a:rPr lang="en-US" sz="1400" baseline="-2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production perturbed within its uncertainty range through O</a:t>
            </a:r>
            <a:r>
              <a:rPr lang="en-US" sz="1400" baseline="-2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cross sections in Hertzberg Continuum can change the behavior of stratospheric temperature and circulation on time scales from the annual cycle to interannual variability.  For the lower range of O</a:t>
            </a:r>
            <a:r>
              <a:rPr lang="en-US" sz="1400" baseline="-2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cross sections (-30%), we find increased static stability or stratification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tropopause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(left figure, top panels).  As a consequence,  it changes the dynamical coupling  between the stratosphere and troposphere (left figure, bottom panels).  The static stability, which is sensitive to the O</a:t>
            </a:r>
            <a:r>
              <a:rPr lang="en-US" sz="1400" baseline="-2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just above the tropical tropopause, is a barrier for not only wave propagation but also the exchange of greenhouse gases between stratosphere and troposphere.  In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 to basic chemical uncertainties, other factors affecting the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tropopause O</a:t>
            </a:r>
            <a:r>
              <a:rPr lang="en-US" sz="1400" baseline="-2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include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cross-tropopause flux of very short lived bromine or iodine compounds from anthropogenic or oceanic sources.</a:t>
            </a:r>
          </a:p>
          <a:p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of the UCI fast-JX code into CESM CAM5 as part of the </a:t>
            </a:r>
            <a:r>
              <a:rPr lang="en-US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SciDAC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research enabled this study. This research was supported by the Office of Science (BER) and Lawrence Livermore National Laboratory (LLNL), U.S. Department of Energy under contracts DE-AC52-07NA27344, DE-AC02-05CH11231 (LLNL authors), and DE-SC0007021 (all authors). The numerical simulations were carried out using resources of the National Energy Research Scientific Computing Center (NERSC) at LLNL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433" y="180499"/>
            <a:ext cx="43200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Sensitivity of </a:t>
            </a:r>
            <a:r>
              <a:rPr lang="en-US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stratospheric dynamics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O</a:t>
            </a:r>
            <a:r>
              <a:rPr lang="en-US" sz="1400" b="1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en-US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J.Hsu</a:t>
            </a:r>
            <a:r>
              <a:rPr lang="en-US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(UCI), </a:t>
            </a:r>
            <a:r>
              <a:rPr lang="en-US" sz="1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M.Prather</a:t>
            </a:r>
            <a:r>
              <a:rPr lang="en-US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(UCI), </a:t>
            </a:r>
            <a:r>
              <a:rPr lang="en-US" sz="1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D.Bergmann</a:t>
            </a:r>
            <a:r>
              <a:rPr lang="en-US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(LLNL), </a:t>
            </a:r>
            <a:r>
              <a:rPr lang="en-US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Cameron-Smith (LLNL</a:t>
            </a:r>
            <a:r>
              <a:rPr lang="en-US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nl-NL" sz="1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nl-NL" sz="1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Geophys. Res. Atmos., 118</a:t>
            </a:r>
            <a:r>
              <a:rPr lang="nl-NL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8984–8999, doi:10.1002/jgrd.50689 </a:t>
            </a:r>
            <a:r>
              <a:rPr lang="nl-NL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(2013)</a:t>
            </a:r>
            <a:endParaRPr lang="nl-NL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506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4163</TotalTime>
  <Words>347</Words>
  <Application>Microsoft Macintosh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Black</vt:lpstr>
      <vt:lpstr>PowerPoint Presentation</vt:lpstr>
    </vt:vector>
  </TitlesOfParts>
  <Company>Univerisity of California, Irvine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Sensitivity of Stratospheric Dynamics to Uncertainty in O3 Production</dc:title>
  <dc:creator>Juno Hsu</dc:creator>
  <cp:lastModifiedBy>Juno Hsu</cp:lastModifiedBy>
  <cp:revision>67</cp:revision>
  <dcterms:created xsi:type="dcterms:W3CDTF">2013-11-26T01:32:26Z</dcterms:created>
  <dcterms:modified xsi:type="dcterms:W3CDTF">2013-12-04T19:05:13Z</dcterms:modified>
</cp:coreProperties>
</file>