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sldIdLst>
    <p:sldId id="257" r:id="rId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25" autoAdjust="0"/>
  </p:normalViewPr>
  <p:slideViewPr>
    <p:cSldViewPr>
      <p:cViewPr varScale="1">
        <p:scale>
          <a:sx n="71" d="100"/>
          <a:sy n="71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6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82C0CF0-CD2B-8D4D-8312-EEBB7204FDC7}" type="datetimeFigureOut">
              <a:rPr lang="en-US"/>
              <a:pPr/>
              <a:t>5/11/2015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B64E17C-A4AF-6B44-994E-FD1E121D53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5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FABABC3D-95B6-AA42-A574-1D6AB3C14F86}" type="slidenum">
              <a:rPr lang="en-US"/>
              <a:pPr eaLnBrk="1" hangingPunct="1"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z="1000">
                <a:latin typeface="Calibri" charset="0"/>
              </a:rPr>
              <a:t>http://</a:t>
            </a:r>
            <a:r>
              <a:rPr lang="en-US" sz="1000" smtClean="0">
                <a:latin typeface="Calibri" charset="0"/>
              </a:rPr>
              <a:t>www.pnnl.gov/science/highlights/highlights.asp?division=749</a:t>
            </a:r>
            <a:endParaRPr lang="en-US" sz="10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4E353E-A94C-B243-A8B6-36BCFC607E74}" type="datetimeFigureOut">
              <a:rPr lang="en-US"/>
              <a:pPr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E7CFEE-12A1-6F43-B4FE-CB0D16C191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7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83C67FE-68BF-6840-8052-859D8E27A1CD}" type="datetimeFigureOut">
              <a:rPr lang="en-US"/>
              <a:pPr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D4940-5828-A046-A294-5BA3BA44D5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8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0FAAC8-10A9-D646-AB15-8531C930EBC4}" type="datetimeFigureOut">
              <a:rPr lang="en-US"/>
              <a:pPr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E34CFA-6033-4D47-B0F9-3392B76A0D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701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6149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C695CC-0A17-3945-A1EB-636DDEEC8224}" type="datetimeFigureOut">
              <a:rPr lang="en-US"/>
              <a:pPr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662C9-A7AB-E444-9B7C-FA940F3815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5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8149840-9A9C-574A-8DF7-1AE81A3CC920}" type="datetimeFigureOut">
              <a:rPr lang="en-US"/>
              <a:pPr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78CB63-D9DC-D442-B722-98BCA5C7A7D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65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FD40E4-66CF-D541-BE89-A847DCCF85DD}" type="datetimeFigureOut">
              <a:rPr lang="en-US"/>
              <a:pPr/>
              <a:t>5/11/2015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8FD96-69F8-5144-BC7A-E441E4986D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15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20EFFC5-55A8-DC4A-A4D6-22EDDD8CC1CB}" type="datetimeFigureOut">
              <a:rPr lang="en-US"/>
              <a:pPr/>
              <a:t>5/11/2015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AFDD4-FEB8-FB45-BF78-74E9D681C0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37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472F28-52F6-5648-95DE-B8F99A081CE8}" type="datetimeFigureOut">
              <a:rPr lang="en-US"/>
              <a:pPr/>
              <a:t>5/11/2015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0D95B-D704-DA4C-99C2-D8B0FFC4DD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2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61992F-5675-6345-AD89-D15045F8DAE0}" type="datetimeFigureOut">
              <a:rPr lang="en-US"/>
              <a:pPr/>
              <a:t>5/11/2015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00F29-B1C9-3B41-BC0C-58C84F3065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922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578209-7CB9-4A4C-9190-9C917E590B64}" type="datetimeFigureOut">
              <a:rPr lang="en-US"/>
              <a:pPr/>
              <a:t>5/11/2015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EFBD1-1F13-A141-877B-BBDE254A16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37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2F32D17-AA22-3A42-91E5-64A805DBF2F1}" type="datetimeFigureOut">
              <a:rPr lang="en-US"/>
              <a:pPr/>
              <a:t>5/11/2015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E36A9-B422-8840-8738-4E6992397B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54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CA89BF0E-B818-0140-882F-BF9BB70A45ED}" type="datetimeFigureOut">
              <a:rPr lang="en-US"/>
              <a:pPr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61C0703-BB07-9249-B221-1654780D85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endParaRPr lang="en-US" sz="1600"/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3505200" cy="558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Evaluate the usefulness of a multi-resolution climate model, </a:t>
            </a:r>
            <a:r>
              <a:rPr lang="en-US" sz="1600" dirty="0" smtClean="0"/>
              <a:t>the </a:t>
            </a:r>
            <a:r>
              <a:rPr lang="en-US" sz="1600" dirty="0"/>
              <a:t>Model for Prediction Across Scales - Atmosphere (MPAS-A</a:t>
            </a:r>
            <a:r>
              <a:rPr lang="en-US" sz="1600" dirty="0" smtClean="0"/>
              <a:t>),  for regional climate </a:t>
            </a:r>
            <a:r>
              <a:rPr lang="en-US" sz="1600" dirty="0" smtClean="0"/>
              <a:t>simulations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Comprehensive evaluation of a series of decadal simulations at different grid resolutions: globally high-resolution (30km grid cells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), globally 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low-resolution (120km), and multi-resolution simulations (30km grid over a particular region and 120km grid elsewhere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).</a:t>
            </a:r>
            <a:endParaRPr lang="en-US" sz="1600" dirty="0" smtClean="0"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Model evaluation includes precipitation, surface energy exchange, and atmospheric </a:t>
            </a:r>
            <a:r>
              <a:rPr lang="en-US" sz="1600" dirty="0" smtClean="0">
                <a:latin typeface="Calibri" pitchFamily="34" charset="0"/>
                <a:ea typeface="+mn-ea"/>
                <a:cs typeface="Arial" pitchFamily="34" charset="0"/>
              </a:rPr>
              <a:t>circulations</a:t>
            </a:r>
            <a:endParaRPr lang="en-US" sz="1600" dirty="0"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12713"/>
            <a:ext cx="8610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 dirty="0" smtClean="0"/>
              <a:t>Global, </a:t>
            </a:r>
            <a:r>
              <a:rPr lang="en-US" sz="3200" b="1" dirty="0" smtClean="0"/>
              <a:t>Multi-resolution Model Shows Promising Results </a:t>
            </a:r>
            <a:r>
              <a:rPr lang="en-US" sz="3200" b="1" dirty="0" smtClean="0"/>
              <a:t>for </a:t>
            </a:r>
            <a:r>
              <a:rPr lang="en-US" sz="3200" b="1" dirty="0" smtClean="0"/>
              <a:t>Regional Climate Simulations</a:t>
            </a:r>
            <a:endParaRPr lang="en-US" sz="3000" b="1" dirty="0">
              <a:latin typeface="+mn-lt"/>
              <a:ea typeface="+mn-ea"/>
              <a:cs typeface="Arial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52400" y="6019800"/>
            <a:ext cx="3657600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 dirty="0"/>
              <a:t>Sakaguchi K, LR Leung, C Zhao, Q Yang, J Lu, S Hagos, SA Rauscher, L Dong, TD </a:t>
            </a:r>
            <a:r>
              <a:rPr lang="en-US" sz="1000" dirty="0" err="1"/>
              <a:t>Ringler</a:t>
            </a:r>
            <a:r>
              <a:rPr lang="en-US" sz="1000" dirty="0"/>
              <a:t>, and PH </a:t>
            </a:r>
            <a:r>
              <a:rPr lang="en-US" sz="1000" dirty="0" err="1"/>
              <a:t>Lauritzen</a:t>
            </a:r>
            <a:r>
              <a:rPr lang="en-US" sz="1000" dirty="0"/>
              <a:t>. 2015. “Exploring a Multi-resolution Approach using AMIP Simulations.” Journal of Climate, early online. DOI: 10.1175/JCLI-D-14-00729.1</a:t>
            </a:r>
            <a:endParaRPr lang="en-US" sz="1000" dirty="0">
              <a:latin typeface="Arial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810000" y="5105400"/>
            <a:ext cx="533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charset="0"/>
              <a:buChar char="●"/>
              <a:tabLst>
                <a:tab pos="338138" algn="l"/>
              </a:tabLst>
            </a:pPr>
            <a:r>
              <a:rPr lang="en-US" sz="1600" dirty="0" smtClean="0"/>
              <a:t>Climate prediction at regional scales requires higher resolution while global simulation is necessary to allow the interactions with the target region and the rest of </a:t>
            </a:r>
            <a:r>
              <a:rPr lang="en-US" sz="1600" dirty="0" smtClean="0"/>
              <a:t>Earth. </a:t>
            </a:r>
            <a:r>
              <a:rPr lang="en-US" sz="1600" dirty="0" smtClean="0"/>
              <a:t>MPAS-A shows some promise of achieving both at reduced computational costs. </a:t>
            </a:r>
            <a:endParaRPr lang="en-US" sz="1600" dirty="0"/>
          </a:p>
        </p:txBody>
      </p:sp>
      <p:grpSp>
        <p:nvGrpSpPr>
          <p:cNvPr id="7" name="Group 6"/>
          <p:cNvGrpSpPr/>
          <p:nvPr/>
        </p:nvGrpSpPr>
        <p:grpSpPr>
          <a:xfrm>
            <a:off x="3886200" y="1066800"/>
            <a:ext cx="3676650" cy="1746250"/>
            <a:chOff x="3886200" y="1143000"/>
            <a:chExt cx="3676650" cy="174625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886200" y="1371600"/>
              <a:ext cx="3676650" cy="1517650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4267200" y="1143000"/>
              <a:ext cx="8731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GPCP (</a:t>
              </a:r>
              <a:r>
                <a:rPr lang="en-US" sz="1200" dirty="0" err="1" smtClean="0"/>
                <a:t>obs</a:t>
              </a:r>
              <a:r>
                <a:rPr lang="en-US" sz="1200" dirty="0" smtClean="0"/>
                <a:t>)</a:t>
              </a:r>
              <a:endParaRPr lang="en-US" sz="12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43600" y="1143000"/>
              <a:ext cx="9100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TMPA (</a:t>
              </a:r>
              <a:r>
                <a:rPr lang="en-US" sz="1200" dirty="0" err="1" smtClean="0"/>
                <a:t>obs</a:t>
              </a:r>
              <a:r>
                <a:rPr lang="en-US" sz="1200" dirty="0" smtClean="0"/>
                <a:t>)</a:t>
              </a:r>
              <a:endParaRPr lang="en-US" sz="1200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886200" y="2771001"/>
            <a:ext cx="4979417" cy="1724799"/>
            <a:chOff x="3886200" y="2847201"/>
            <a:chExt cx="4979417" cy="1724799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886200" y="3067050"/>
              <a:ext cx="4870450" cy="150495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4114800" y="2847201"/>
              <a:ext cx="11917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MPAS-A, 120km</a:t>
              </a:r>
              <a:endParaRPr lang="en-US" sz="12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820494" y="2847201"/>
              <a:ext cx="11137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MPAS-A, 30km</a:t>
              </a:r>
              <a:endParaRPr lang="en-US" sz="12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239000" y="2847201"/>
              <a:ext cx="16266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MPAS-A, 120 to 30km* </a:t>
              </a:r>
              <a:endParaRPr lang="en-US" sz="1200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886200" y="449580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0000FF"/>
                </a:solidFill>
                <a:latin typeface="Arial" charset="0"/>
                <a:ea typeface="+mn-ea"/>
                <a:cs typeface="+mn-cs"/>
              </a:rPr>
              <a:t>Comparison of wet-season precipitation over S. </a:t>
            </a:r>
            <a:r>
              <a:rPr lang="en-US" sz="1200" b="1" dirty="0">
                <a:solidFill>
                  <a:srgbClr val="0000FF"/>
                </a:solidFill>
                <a:latin typeface="Arial" charset="0"/>
                <a:ea typeface="+mn-ea"/>
                <a:cs typeface="+mn-cs"/>
              </a:rPr>
              <a:t>America between the observational data sets (top row) and MPAS-A simulations at three resolutions (bottom</a:t>
            </a:r>
            <a:r>
              <a:rPr lang="en-US" sz="1200" b="1" dirty="0" smtClean="0">
                <a:solidFill>
                  <a:srgbClr val="0000FF"/>
                </a:solidFill>
                <a:latin typeface="Arial" charset="0"/>
                <a:ea typeface="+mn-ea"/>
                <a:cs typeface="+mn-cs"/>
              </a:rPr>
              <a:t>).  *</a:t>
            </a:r>
            <a:r>
              <a:rPr lang="en-US" sz="1200" b="1" dirty="0">
                <a:solidFill>
                  <a:srgbClr val="0000FF"/>
                </a:solidFill>
                <a:latin typeface="Arial" charset="0"/>
                <a:ea typeface="+mn-ea"/>
                <a:cs typeface="+mn-cs"/>
              </a:rPr>
              <a:t>30km grid inside the circle transitioning to 120km outside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C6B92A3378AB42ABA05E855A577E4C" ma:contentTypeVersion="2" ma:contentTypeDescription="Create a new document." ma:contentTypeScope="" ma:versionID="aad76527b2f1f3f5d99c132c0da84091">
  <xsd:schema xmlns:xsd="http://www.w3.org/2001/XMLSchema" xmlns:xs="http://www.w3.org/2001/XMLSchema" xmlns:p="http://schemas.microsoft.com/office/2006/metadata/properties" xmlns:ns2="079988f7-7e0b-41ae-9b68-c2e871ce6e22" targetNamespace="http://schemas.microsoft.com/office/2006/metadata/properties" ma:root="true" ma:fieldsID="74536d26457afe77b03826b0dfd6b737" ns2:_="">
    <xsd:import namespace="079988f7-7e0b-41ae-9b68-c2e871ce6e2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9988f7-7e0b-41ae-9b68-c2e871ce6e2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2EB6A83-7598-48D2-99D6-BC7D97A6260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62B84D36-148F-4254-B937-30F83CF6913B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A3CE996C-19CD-48CB-A9B0-63F14BF1DB1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72CB1C6-1040-4FEF-8F42-7A9B9593D4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79988f7-7e0b-41ae-9b68-c2e871ce6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</Template>
  <TotalTime>153</TotalTime>
  <Words>241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JOvink</dc:creator>
  <cp:lastModifiedBy>JOvink</cp:lastModifiedBy>
  <cp:revision>13</cp:revision>
  <cp:lastPrinted>2011-05-11T17:30:12Z</cp:lastPrinted>
  <dcterms:created xsi:type="dcterms:W3CDTF">2012-10-05T18:57:41Z</dcterms:created>
  <dcterms:modified xsi:type="dcterms:W3CDTF">2015-05-11T23:01:40Z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EP6D6TSR2XSE-15-9</vt:lpwstr>
  </property>
  <property fmtid="{D5CDD505-2E9C-101B-9397-08002B2CF9AE}" pid="3" name="_dlc_DocIdItemGuid">
    <vt:lpwstr>911fad3e-52e2-4c13-bee4-bc40eaf09e24</vt:lpwstr>
  </property>
  <property fmtid="{D5CDD505-2E9C-101B-9397-08002B2CF9AE}" pid="4" name="_dlc_DocIdUrl">
    <vt:lpwstr>https://collaborate.pnl.gov/projects/asgc/research_highlights/_layouts/DocIdRedir.aspx?ID=EP6D6TSR2XSE-15-9, EP6D6TSR2XSE-15-9</vt:lpwstr>
  </property>
</Properties>
</file>