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8C8128-AE12-42B5-8EC8-8C4B68C38F2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3909347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C8128-AE12-42B5-8EC8-8C4B68C38F2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4147189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C8128-AE12-42B5-8EC8-8C4B68C38F2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3088096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C8128-AE12-42B5-8EC8-8C4B68C38F2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544060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8C8128-AE12-42B5-8EC8-8C4B68C38F2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195644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8C8128-AE12-42B5-8EC8-8C4B68C38F22}"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705133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8C8128-AE12-42B5-8EC8-8C4B68C38F22}"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1855183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8C8128-AE12-42B5-8EC8-8C4B68C38F22}"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143675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C8128-AE12-42B5-8EC8-8C4B68C38F22}"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351452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C8128-AE12-42B5-8EC8-8C4B68C38F22}"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255018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8C8128-AE12-42B5-8EC8-8C4B68C38F22}"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B2CA1-FF84-4CEC-A25B-C7572D311FCB}" type="slidenum">
              <a:rPr lang="en-US" smtClean="0"/>
              <a:t>‹#›</a:t>
            </a:fld>
            <a:endParaRPr lang="en-US"/>
          </a:p>
        </p:txBody>
      </p:sp>
    </p:spTree>
    <p:extLst>
      <p:ext uri="{BB962C8B-B14F-4D97-AF65-F5344CB8AC3E}">
        <p14:creationId xmlns:p14="http://schemas.microsoft.com/office/powerpoint/2010/main" val="3037807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C8128-AE12-42B5-8EC8-8C4B68C38F22}"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B2CA1-FF84-4CEC-A25B-C7572D311FCB}" type="slidenum">
              <a:rPr lang="en-US" smtClean="0"/>
              <a:t>‹#›</a:t>
            </a:fld>
            <a:endParaRPr lang="en-US"/>
          </a:p>
        </p:txBody>
      </p:sp>
    </p:spTree>
    <p:extLst>
      <p:ext uri="{BB962C8B-B14F-4D97-AF65-F5344CB8AC3E}">
        <p14:creationId xmlns:p14="http://schemas.microsoft.com/office/powerpoint/2010/main" val="2825401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pdf"/><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3.pd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345474" y="805590"/>
            <a:ext cx="3996282" cy="2035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07995" indent="-207995" algn="ctr">
              <a:spcBef>
                <a:spcPct val="15000"/>
              </a:spcBef>
            </a:pPr>
            <a:endParaRPr lang="en-US">
              <a:latin typeface="Calibri" charset="0"/>
            </a:endParaRPr>
          </a:p>
        </p:txBody>
      </p:sp>
      <p:sp>
        <p:nvSpPr>
          <p:cNvPr id="17" name="Rectangle 16"/>
          <p:cNvSpPr>
            <a:spLocks noChangeArrowheads="1"/>
          </p:cNvSpPr>
          <p:nvPr/>
        </p:nvSpPr>
        <p:spPr bwMode="auto">
          <a:xfrm>
            <a:off x="139917" y="39940"/>
            <a:ext cx="88806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t>Southeast Pacific stratocumulus in the Community Atmosphere Model</a:t>
            </a:r>
            <a:endParaRPr lang="en-US" b="1" dirty="0">
              <a:latin typeface="Myriad Web Pro Condensed" charset="0"/>
            </a:endParaRPr>
          </a:p>
        </p:txBody>
      </p:sp>
      <p:sp>
        <p:nvSpPr>
          <p:cNvPr id="18" name="Rectangle 17"/>
          <p:cNvSpPr>
            <a:spLocks noChangeArrowheads="1"/>
          </p:cNvSpPr>
          <p:nvPr/>
        </p:nvSpPr>
        <p:spPr bwMode="auto">
          <a:xfrm>
            <a:off x="4489766" y="654776"/>
            <a:ext cx="42182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atin typeface="Calibri" charset="0"/>
            </a:endParaRPr>
          </a:p>
        </p:txBody>
      </p:sp>
      <p:sp>
        <p:nvSpPr>
          <p:cNvPr id="19" name="Rectangle 18"/>
          <p:cNvSpPr>
            <a:spLocks noChangeArrowheads="1"/>
          </p:cNvSpPr>
          <p:nvPr/>
        </p:nvSpPr>
        <p:spPr bwMode="auto">
          <a:xfrm>
            <a:off x="4341756" y="880997"/>
            <a:ext cx="42923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atin typeface="Calibri" charset="0"/>
            </a:endParaRPr>
          </a:p>
        </p:txBody>
      </p:sp>
      <p:sp>
        <p:nvSpPr>
          <p:cNvPr id="20" name="TextBox 24"/>
          <p:cNvSpPr txBox="1">
            <a:spLocks noChangeArrowheads="1"/>
          </p:cNvSpPr>
          <p:nvPr/>
        </p:nvSpPr>
        <p:spPr bwMode="auto">
          <a:xfrm>
            <a:off x="3592854" y="3770499"/>
            <a:ext cx="5411229"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r>
              <a:rPr lang="en-US" sz="1300" b="1" dirty="0">
                <a:latin typeface="Calibri" charset="0"/>
              </a:rPr>
              <a:t>Impact</a:t>
            </a:r>
            <a:endParaRPr lang="en-US" sz="1300" b="1" dirty="0">
              <a:latin typeface="Calibri" charset="0"/>
            </a:endParaRPr>
          </a:p>
          <a:p>
            <a:pPr marL="256432" indent="-256432">
              <a:buFont typeface="Wingdings" charset="2"/>
              <a:buChar char="§"/>
            </a:pPr>
            <a:r>
              <a:rPr lang="en-US" sz="1300" dirty="0">
                <a:latin typeface="Calibri" charset="0"/>
              </a:rPr>
              <a:t>The CAM5 physics more realistically capture the structure of stratocumulus; CAM4 has fundamental shortcomings that lead to shallow boundary layers and poor representation of the vertical structure of the lower troposphere. </a:t>
            </a:r>
          </a:p>
          <a:p>
            <a:pPr marL="256432" indent="-256432">
              <a:buFont typeface="Wingdings" charset="2"/>
              <a:buChar char="§"/>
            </a:pPr>
            <a:r>
              <a:rPr lang="en-US" sz="1300" dirty="0">
                <a:latin typeface="Calibri" charset="0"/>
              </a:rPr>
              <a:t>Despite the improvement, CAM5 southeast Pacific stratocumulus show an overly strong diurnal cycle, most likely due to the cloud layer decoupling from the boundary layer in the daytime. </a:t>
            </a:r>
          </a:p>
          <a:p>
            <a:pPr marL="256432" indent="-256432">
              <a:buFont typeface="Wingdings" charset="2"/>
              <a:buChar char="§"/>
            </a:pPr>
            <a:r>
              <a:rPr lang="en-US" sz="1300" dirty="0">
                <a:latin typeface="Calibri" charset="0"/>
              </a:rPr>
              <a:t>The strong diurnal cycle is likely to be partly responsible for subtropical stratocumulus decks dissipating too close to continents, leading to </a:t>
            </a:r>
            <a:r>
              <a:rPr lang="en-US" sz="1300" dirty="0" err="1">
                <a:latin typeface="Calibri" charset="0"/>
              </a:rPr>
              <a:t>climatological</a:t>
            </a:r>
            <a:r>
              <a:rPr lang="en-US" sz="1300" dirty="0">
                <a:latin typeface="Calibri" charset="0"/>
              </a:rPr>
              <a:t> biases.</a:t>
            </a:r>
            <a:endParaRPr lang="en-US" sz="1300" dirty="0">
              <a:latin typeface="Calibri" charset="0"/>
            </a:endParaRPr>
          </a:p>
        </p:txBody>
      </p:sp>
      <p:sp>
        <p:nvSpPr>
          <p:cNvPr id="21" name="TextBox 26"/>
          <p:cNvSpPr txBox="1"/>
          <p:nvPr/>
        </p:nvSpPr>
        <p:spPr>
          <a:xfrm>
            <a:off x="999187" y="6293298"/>
            <a:ext cx="6981160"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defRPr/>
            </a:pPr>
            <a:r>
              <a:rPr lang="en-US" sz="1100" dirty="0"/>
              <a:t>Medeiros, B., D.L. Williamson, C. </a:t>
            </a:r>
            <a:r>
              <a:rPr lang="en-US" sz="1100" dirty="0" err="1"/>
              <a:t>Hannay</a:t>
            </a:r>
            <a:r>
              <a:rPr lang="en-US" sz="1100" dirty="0"/>
              <a:t>, and J.G. Olson </a:t>
            </a:r>
            <a:r>
              <a:rPr lang="en-US" sz="1100" dirty="0"/>
              <a:t>(2012),</a:t>
            </a:r>
            <a:r>
              <a:rPr lang="en-US" sz="1100" dirty="0"/>
              <a:t> Southeast Pacific stratocumulus in the Community Atmosphere Model, </a:t>
            </a:r>
            <a:r>
              <a:rPr lang="en-US" sz="1100" i="1" dirty="0"/>
              <a:t>J.</a:t>
            </a:r>
            <a:r>
              <a:rPr lang="en-US" sz="1100" i="1" dirty="0"/>
              <a:t> Climate</a:t>
            </a:r>
            <a:r>
              <a:rPr lang="en-US" sz="1100" dirty="0"/>
              <a:t>, </a:t>
            </a:r>
            <a:r>
              <a:rPr lang="en-US" sz="1100" u="sng" dirty="0"/>
              <a:t>10.1175/JCLI-D-11-00503.1</a:t>
            </a:r>
            <a:r>
              <a:rPr lang="en-US" sz="1100" dirty="0"/>
              <a:t>, </a:t>
            </a:r>
            <a:r>
              <a:rPr lang="en-US" sz="1100" dirty="0"/>
              <a:t>in press.</a:t>
            </a:r>
          </a:p>
        </p:txBody>
      </p:sp>
      <p:sp>
        <p:nvSpPr>
          <p:cNvPr id="22" name="TextBox 27"/>
          <p:cNvSpPr txBox="1">
            <a:spLocks noChangeArrowheads="1"/>
          </p:cNvSpPr>
          <p:nvPr/>
        </p:nvSpPr>
        <p:spPr bwMode="auto">
          <a:xfrm>
            <a:off x="123458" y="5320255"/>
            <a:ext cx="346939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r>
              <a:rPr lang="en-US" sz="1100" dirty="0">
                <a:solidFill>
                  <a:srgbClr val="0066FF"/>
                </a:solidFill>
                <a:latin typeface="Calibri" charset="0"/>
              </a:rPr>
              <a:t>Ensemble forecasts of stratocumulus vertical structure in (top) CAM4 and (bottom) CAM5. Colors show liquid water content, contour lines show cloud fraction. Gray bars along the top show sunlit hours.</a:t>
            </a:r>
            <a:endParaRPr lang="en-US" sz="1100" dirty="0">
              <a:solidFill>
                <a:srgbClr val="0066FF"/>
              </a:solidFill>
              <a:latin typeface="Calibri" charset="0"/>
            </a:endParaRPr>
          </a:p>
        </p:txBody>
      </p:sp>
      <p:sp>
        <p:nvSpPr>
          <p:cNvPr id="23" name="Rectangle 22"/>
          <p:cNvSpPr>
            <a:spLocks noChangeArrowheads="1"/>
          </p:cNvSpPr>
          <p:nvPr/>
        </p:nvSpPr>
        <p:spPr bwMode="auto">
          <a:xfrm>
            <a:off x="3592854" y="492275"/>
            <a:ext cx="5115208" cy="1949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07995" indent="-207995">
              <a:spcBef>
                <a:spcPct val="15000"/>
              </a:spcBef>
            </a:pPr>
            <a:r>
              <a:rPr lang="en-US" sz="1300" b="1" dirty="0">
                <a:latin typeface="Calibri" charset="0"/>
              </a:rPr>
              <a:t>Objective</a:t>
            </a:r>
          </a:p>
          <a:p>
            <a:pPr marL="207995">
              <a:spcBef>
                <a:spcPct val="15000"/>
              </a:spcBef>
            </a:pPr>
            <a:r>
              <a:rPr lang="en-US" sz="1300" dirty="0">
                <a:latin typeface="Calibri" charset="0"/>
              </a:rPr>
              <a:t>The subtropical stratocumulus decks are important </a:t>
            </a:r>
            <a:r>
              <a:rPr lang="en-US" sz="1300" dirty="0" err="1">
                <a:latin typeface="Calibri" charset="0"/>
              </a:rPr>
              <a:t>climatological</a:t>
            </a:r>
            <a:r>
              <a:rPr lang="en-US" sz="1300" dirty="0">
                <a:latin typeface="Calibri" charset="0"/>
              </a:rPr>
              <a:t> features that have a strong impact on the TOA radiation balance. These clouds are thin, bright, and form beneath a sharp inversion, and they are notoriously difficult simulate in climate models. This study seeks to evaluate the southeast Pacific stratocumulus in CAM4 and CAM5, focusing on the fast processes associated with the cloud and turbulence parameterizations.</a:t>
            </a:r>
            <a:endParaRPr lang="en-US" sz="1300" dirty="0">
              <a:latin typeface="Calibri" charset="0"/>
            </a:endParaRPr>
          </a:p>
        </p:txBody>
      </p:sp>
      <p:pic>
        <p:nvPicPr>
          <p:cNvPr id="24" name="Picture 23" descr="figure7.pdf"/>
          <p:cNvPicPr>
            <a:picLocks noChangeAspect="1"/>
          </p:cNvPicPr>
          <p:nvPr/>
        </p:nvPicPr>
        <mc:AlternateContent xmlns:mc="http://schemas.openxmlformats.org/markup-compatibility/2006">
          <mc:Choice xmlns:lc="http://schemas.openxmlformats.org/drawingml/2006/lockedCanvas"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97463" y="492275"/>
            <a:ext cx="3395393" cy="2714644"/>
          </a:xfrm>
          <a:prstGeom prst="rect">
            <a:avLst/>
          </a:prstGeom>
        </p:spPr>
      </p:pic>
      <p:sp>
        <p:nvSpPr>
          <p:cNvPr id="25" name="Round Single Corner Rectangle 24"/>
          <p:cNvSpPr/>
          <p:nvPr/>
        </p:nvSpPr>
        <p:spPr>
          <a:xfrm>
            <a:off x="345474" y="2601694"/>
            <a:ext cx="3539917" cy="904881"/>
          </a:xfrm>
          <a:prstGeom prst="round1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26" name="Picture 25" descr="figure11.pdf"/>
          <p:cNvPicPr>
            <a:picLocks noChangeAspect="1"/>
          </p:cNvPicPr>
          <p:nvPr/>
        </p:nvPicPr>
        <mc:AlternateContent xmlns:mc="http://schemas.openxmlformats.org/markup-compatibility/2006">
          <mc:Choice xmlns:lc="http://schemas.openxmlformats.org/drawingml/2006/lockedCanvas"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197464" y="2601694"/>
            <a:ext cx="3395392" cy="2714644"/>
          </a:xfrm>
          <a:prstGeom prst="rect">
            <a:avLst/>
          </a:prstGeom>
        </p:spPr>
      </p:pic>
      <p:sp>
        <p:nvSpPr>
          <p:cNvPr id="27" name="Rectangle 26"/>
          <p:cNvSpPr>
            <a:spLocks noChangeArrowheads="1"/>
          </p:cNvSpPr>
          <p:nvPr/>
        </p:nvSpPr>
        <p:spPr bwMode="auto">
          <a:xfrm>
            <a:off x="3592854" y="2324162"/>
            <a:ext cx="5411227" cy="1497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07995" indent="-207995">
              <a:spcBef>
                <a:spcPct val="15000"/>
              </a:spcBef>
            </a:pPr>
            <a:r>
              <a:rPr lang="en-US" sz="1300" b="1" dirty="0">
                <a:latin typeface="Calibri" charset="0"/>
              </a:rPr>
              <a:t>Approach</a:t>
            </a:r>
            <a:endParaRPr lang="en-US" sz="1300" b="1" dirty="0">
              <a:latin typeface="Calibri" charset="0"/>
            </a:endParaRPr>
          </a:p>
          <a:p>
            <a:pPr marL="256432" indent="-256432">
              <a:spcBef>
                <a:spcPct val="15000"/>
              </a:spcBef>
              <a:buFont typeface="Arial"/>
              <a:buChar char="•"/>
            </a:pPr>
            <a:r>
              <a:rPr lang="en-US" sz="1300" dirty="0">
                <a:latin typeface="Calibri" charset="0"/>
              </a:rPr>
              <a:t>Use CAPT framework to generate 5-day forecasts of October 2006, save high-frequency output over the southeast Pacific. </a:t>
            </a:r>
          </a:p>
          <a:p>
            <a:pPr marL="207995" indent="-207995">
              <a:spcBef>
                <a:spcPct val="15000"/>
              </a:spcBef>
              <a:buFont typeface="Arial"/>
              <a:buChar char="•"/>
            </a:pPr>
            <a:r>
              <a:rPr lang="en-US" sz="1300" dirty="0">
                <a:latin typeface="Calibri" charset="0"/>
              </a:rPr>
              <a:t>Sample stratocumulus based on lower-</a:t>
            </a:r>
            <a:r>
              <a:rPr lang="en-US" sz="1300" dirty="0" err="1">
                <a:latin typeface="Calibri" charset="0"/>
              </a:rPr>
              <a:t>tropospheric</a:t>
            </a:r>
            <a:r>
              <a:rPr lang="en-US" sz="1300" dirty="0">
                <a:latin typeface="Calibri" charset="0"/>
              </a:rPr>
              <a:t> stability. </a:t>
            </a:r>
          </a:p>
          <a:p>
            <a:pPr marL="207995" indent="-207995">
              <a:spcBef>
                <a:spcPct val="15000"/>
              </a:spcBef>
              <a:buFont typeface="Arial"/>
              <a:buChar char="•"/>
            </a:pPr>
            <a:r>
              <a:rPr lang="en-US" sz="1300" dirty="0">
                <a:latin typeface="Calibri" charset="0"/>
              </a:rPr>
              <a:t>Use condensate budget terms to examine sources and sinks of cloud water.</a:t>
            </a:r>
          </a:p>
        </p:txBody>
      </p:sp>
    </p:spTree>
    <p:extLst>
      <p:ext uri="{BB962C8B-B14F-4D97-AF65-F5344CB8AC3E}">
        <p14:creationId xmlns:p14="http://schemas.microsoft.com/office/powerpoint/2010/main" val="1669698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284</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2014-12-09T22:01:27Z</dcterms:created>
  <dcterms:modified xsi:type="dcterms:W3CDTF">2014-12-09T22:02:56Z</dcterms:modified>
</cp:coreProperties>
</file>