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32B92-E424-4249-9CEE-E937794CFB79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DA03D-05AA-4E9C-89F5-A1B9EC226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74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0766" indent="-281064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4255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73957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23659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52108226-8DFC-4EA1-8EB2-F75E2547348C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3510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93F25EC-FF3D-4411-9BA9-809188C0981D}" type="datetimeFigureOut">
              <a:rPr lang="en-US" altLang="en-US"/>
              <a:pPr/>
              <a:t>8/30/2016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577E1EC-E22D-4E28-98BB-246E91240A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98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838200"/>
            <a:ext cx="4724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>
                <a:solidFill>
                  <a:srgbClr val="000000"/>
                </a:solidFill>
              </a:rPr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>
                <a:solidFill>
                  <a:srgbClr val="000000"/>
                </a:solidFill>
              </a:rPr>
              <a:t>Summarize the major milestones, specific science questions, key results and accomplishments, and future directions of CalWater, a multiyear program of </a:t>
            </a:r>
            <a:r>
              <a:rPr lang="en-US" altLang="en-US" sz="1600"/>
              <a:t>field campaigns, numerical modeling experiments, and scientific analysis focused on phenomena that are key to the water supply and associated extremes in the U.S. West Coast region </a:t>
            </a:r>
            <a:endParaRPr lang="en-US" altLang="en-US" sz="18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>
                <a:solidFill>
                  <a:srgbClr val="000000"/>
                </a:solidFill>
              </a:rPr>
              <a:t>Approach</a:t>
            </a:r>
            <a:endParaRPr lang="en-US" altLang="en-US" sz="1600" b="1">
              <a:solidFill>
                <a:srgbClr val="000000"/>
              </a:solidFill>
            </a:endParaRP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>
                <a:solidFill>
                  <a:srgbClr val="000000"/>
                </a:solidFill>
              </a:rPr>
              <a:t>Describe the </a:t>
            </a:r>
            <a:r>
              <a:rPr lang="en-US" altLang="en-US" sz="1600"/>
              <a:t>coupled modeling-observational strategy and </a:t>
            </a:r>
            <a:r>
              <a:rPr lang="en-US" altLang="en-US" sz="1600">
                <a:solidFill>
                  <a:srgbClr val="000000"/>
                </a:solidFill>
              </a:rPr>
              <a:t>the major milestones of CalWater-1 (2008 – 2014) and CalWater-2 (2015 – 2018)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>
                <a:solidFill>
                  <a:srgbClr val="000000"/>
                </a:solidFill>
              </a:rPr>
              <a:t>Describe the science gaps and science questions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>
                <a:solidFill>
                  <a:srgbClr val="000000"/>
                </a:solidFill>
              </a:rPr>
              <a:t>Highlight key results from studies on atmospheric rivers and aerosol effects on clouds and precipitation and introduce the CalWater-2015 field campaign sponsored by NOAA, DOE, NSF, NASA, California Department of Water Resources and Naval Research Laboratory 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/>
              <a:t>Discuss a vision and future directions</a:t>
            </a: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52400" y="0"/>
            <a:ext cx="899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1" dirty="0"/>
              <a:t>An </a:t>
            </a:r>
            <a:r>
              <a:rPr lang="en-US" altLang="en-US" b="1" dirty="0" smtClean="0"/>
              <a:t>Interdisciplinary Research Effort Explores the Causes </a:t>
            </a:r>
            <a:r>
              <a:rPr lang="en-US" altLang="en-US" b="1" dirty="0"/>
              <a:t>of </a:t>
            </a:r>
            <a:r>
              <a:rPr lang="en-US" altLang="en-US" b="1" dirty="0" smtClean="0"/>
              <a:t>Variability of Rainfall, Flooding and Water Supply along </a:t>
            </a:r>
            <a:r>
              <a:rPr lang="en-US" altLang="en-US" b="1" dirty="0"/>
              <a:t>the U.S. </a:t>
            </a:r>
            <a:r>
              <a:rPr lang="en-US" altLang="en-US" b="1" dirty="0" smtClean="0"/>
              <a:t>West Coast </a:t>
            </a:r>
            <a:endParaRPr lang="en-US" altLang="en-US" b="1" dirty="0">
              <a:solidFill>
                <a:srgbClr val="000000"/>
              </a:solidFill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152400" y="6172200"/>
            <a:ext cx="8839200" cy="600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100" dirty="0" smtClean="0"/>
              <a:t>Ralph FM, K </a:t>
            </a:r>
            <a:r>
              <a:rPr lang="en-US" altLang="en-US" sz="1100" dirty="0"/>
              <a:t>Prather, </a:t>
            </a:r>
            <a:r>
              <a:rPr lang="en-US" altLang="en-US" sz="1100" dirty="0" smtClean="0"/>
              <a:t>D </a:t>
            </a:r>
            <a:r>
              <a:rPr lang="en-US" altLang="en-US" sz="1100" dirty="0" err="1"/>
              <a:t>Cayan</a:t>
            </a:r>
            <a:r>
              <a:rPr lang="en-US" altLang="en-US" sz="1100" dirty="0"/>
              <a:t>, </a:t>
            </a:r>
            <a:r>
              <a:rPr lang="en-US" altLang="en-US" sz="1100" dirty="0" smtClean="0"/>
              <a:t>JR </a:t>
            </a:r>
            <a:r>
              <a:rPr lang="en-US" altLang="en-US" sz="1100" dirty="0"/>
              <a:t>Spackman, </a:t>
            </a:r>
            <a:r>
              <a:rPr lang="en-US" altLang="en-US" sz="1100" dirty="0" smtClean="0"/>
              <a:t>P </a:t>
            </a:r>
            <a:r>
              <a:rPr lang="en-US" altLang="en-US" sz="1100" dirty="0" err="1"/>
              <a:t>DeMott</a:t>
            </a:r>
            <a:r>
              <a:rPr lang="en-US" altLang="en-US" sz="1100" dirty="0"/>
              <a:t>, </a:t>
            </a:r>
            <a:r>
              <a:rPr lang="en-US" altLang="en-US" sz="1100" dirty="0" smtClean="0"/>
              <a:t>M </a:t>
            </a:r>
            <a:r>
              <a:rPr lang="en-US" altLang="en-US" sz="1100" dirty="0" err="1"/>
              <a:t>Dettinger</a:t>
            </a:r>
            <a:r>
              <a:rPr lang="en-US" altLang="en-US" sz="1100" dirty="0"/>
              <a:t>, </a:t>
            </a:r>
            <a:r>
              <a:rPr lang="en-US" altLang="en-US" sz="1100" dirty="0" smtClean="0"/>
              <a:t>C </a:t>
            </a:r>
            <a:r>
              <a:rPr lang="en-US" altLang="en-US" sz="1100" dirty="0" err="1"/>
              <a:t>Fairall</a:t>
            </a:r>
            <a:r>
              <a:rPr lang="en-US" altLang="en-US" sz="1100" dirty="0"/>
              <a:t>, </a:t>
            </a:r>
            <a:r>
              <a:rPr lang="en-US" altLang="en-US" sz="1100" dirty="0" smtClean="0"/>
              <a:t>R </a:t>
            </a:r>
            <a:r>
              <a:rPr lang="en-US" altLang="en-US" sz="1100" dirty="0"/>
              <a:t>Leung, </a:t>
            </a:r>
            <a:r>
              <a:rPr lang="en-US" altLang="en-US" sz="1100" dirty="0" smtClean="0"/>
              <a:t>D </a:t>
            </a:r>
            <a:r>
              <a:rPr lang="en-US" altLang="en-US" sz="1100" dirty="0"/>
              <a:t>Rosenfeld, </a:t>
            </a:r>
            <a:r>
              <a:rPr lang="en-US" altLang="en-US" sz="1100" dirty="0" smtClean="0"/>
              <a:t>S </a:t>
            </a:r>
            <a:r>
              <a:rPr lang="en-US" altLang="en-US" sz="1100" dirty="0"/>
              <a:t>Rutledge, </a:t>
            </a:r>
            <a:r>
              <a:rPr lang="en-US" altLang="en-US" sz="1100" dirty="0" smtClean="0"/>
              <a:t>D </a:t>
            </a:r>
            <a:r>
              <a:rPr lang="en-US" altLang="en-US" sz="1100" dirty="0" err="1"/>
              <a:t>Waliser</a:t>
            </a:r>
            <a:r>
              <a:rPr lang="en-US" altLang="en-US" sz="1100" dirty="0"/>
              <a:t>, </a:t>
            </a:r>
            <a:r>
              <a:rPr lang="en-US" altLang="en-US" sz="1100" dirty="0" smtClean="0"/>
              <a:t>A </a:t>
            </a:r>
            <a:r>
              <a:rPr lang="en-US" altLang="en-US" sz="1100" dirty="0"/>
              <a:t>White, </a:t>
            </a:r>
            <a:r>
              <a:rPr lang="en-US" altLang="en-US" sz="1100" dirty="0" smtClean="0"/>
              <a:t>G </a:t>
            </a:r>
            <a:r>
              <a:rPr lang="en-US" altLang="en-US" sz="1100" dirty="0"/>
              <a:t>Franco, </a:t>
            </a:r>
            <a:r>
              <a:rPr lang="en-US" altLang="en-US" sz="1100" dirty="0" smtClean="0"/>
              <a:t>J O’Hagan</a:t>
            </a:r>
            <a:r>
              <a:rPr lang="en-US" altLang="en-US" sz="1100" dirty="0"/>
              <a:t>, </a:t>
            </a:r>
            <a:r>
              <a:rPr lang="en-US" altLang="en-US" sz="1100" dirty="0" smtClean="0"/>
              <a:t>J </a:t>
            </a:r>
            <a:r>
              <a:rPr lang="en-US" altLang="en-US" sz="1100" dirty="0" err="1"/>
              <a:t>Cordeira</a:t>
            </a:r>
            <a:r>
              <a:rPr lang="en-US" altLang="en-US" sz="1100" dirty="0"/>
              <a:t>, </a:t>
            </a:r>
            <a:r>
              <a:rPr lang="en-US" altLang="en-US" sz="1100" dirty="0" smtClean="0"/>
              <a:t>A </a:t>
            </a:r>
            <a:r>
              <a:rPr lang="en-US" altLang="en-US" sz="1100" dirty="0"/>
              <a:t>Martin, </a:t>
            </a:r>
            <a:r>
              <a:rPr lang="en-US" altLang="en-US" sz="1100" dirty="0" smtClean="0"/>
              <a:t>and J </a:t>
            </a:r>
            <a:r>
              <a:rPr lang="en-US" altLang="en-US" sz="1100" dirty="0" err="1" smtClean="0"/>
              <a:t>Helly</a:t>
            </a:r>
            <a:r>
              <a:rPr lang="en-US" altLang="en-US" sz="1100" dirty="0" smtClean="0"/>
              <a:t>. </a:t>
            </a:r>
            <a:r>
              <a:rPr lang="en-US" altLang="en-US" sz="1100" dirty="0"/>
              <a:t>“</a:t>
            </a:r>
            <a:r>
              <a:rPr lang="en-US" altLang="ja-JP" sz="1100" dirty="0"/>
              <a:t>CalWater </a:t>
            </a:r>
            <a:r>
              <a:rPr lang="en-US" altLang="ja-JP" sz="1100" dirty="0" smtClean="0"/>
              <a:t>Field Studies Designed to Quantify the Roles of Atmospheric Rivers and Aerosols in Modulating U.S</a:t>
            </a:r>
            <a:r>
              <a:rPr lang="en-US" altLang="ja-JP" sz="1100" dirty="0"/>
              <a:t>. </a:t>
            </a:r>
            <a:r>
              <a:rPr lang="en-US" altLang="ja-JP" sz="1100" dirty="0" smtClean="0"/>
              <a:t>West Coast Precipitation in </a:t>
            </a:r>
            <a:r>
              <a:rPr lang="en-US" altLang="ja-JP" sz="1100" dirty="0"/>
              <a:t>a </a:t>
            </a:r>
            <a:r>
              <a:rPr lang="en-US" altLang="ja-JP" sz="1100" dirty="0" smtClean="0"/>
              <a:t>Changing Climate.</a:t>
            </a:r>
            <a:r>
              <a:rPr lang="en-US" altLang="en-US" sz="1100" dirty="0" smtClean="0"/>
              <a:t>”</a:t>
            </a:r>
            <a:r>
              <a:rPr lang="en-US" altLang="ja-JP" sz="1100" dirty="0" smtClean="0"/>
              <a:t> Bulletin of the American Meteorological Society 97: 1209–1228. DOI: 10.1175/BAMS-D-14-00043.1</a:t>
            </a:r>
            <a:endParaRPr lang="en-US" altLang="en-US" sz="1100" dirty="0"/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4800600" y="3810000"/>
            <a:ext cx="4032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rgbClr val="0000FF"/>
                </a:solidFill>
                <a:latin typeface="Arial" pitchFamily="34" charset="0"/>
              </a:rPr>
              <a:t>Major observing facilities and mobile platforms for CalWater-2015 (12 Jan–8 Mar 2015)</a:t>
            </a: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4572000" y="4267200"/>
            <a:ext cx="457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>
                <a:solidFill>
                  <a:srgbClr val="000000"/>
                </a:solidFill>
              </a:rPr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/>
              <a:t>The CalWater program of studies has advanced understanding of atmospheric rivers and aerosol-cloud-precipitation interactions, with relevancy to regions beyond the U.S. West Coast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/>
              <a:t>CalWater has helped to better quantify the risks associated with climate change. </a:t>
            </a:r>
          </a:p>
        </p:txBody>
      </p:sp>
      <p:pic>
        <p:nvPicPr>
          <p:cNvPr id="14343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990600"/>
            <a:ext cx="43497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60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lide-Highlights-calwa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Ralph-Leung-CalWaterStudyRole-BAMS-Aug2016</Presentation>
    <Funding xmlns="98b00cf3-a6ce-40de-8923-f140beb786e9">ARM
RGCM</Funding>
  </documentManagement>
</p:properties>
</file>

<file path=customXml/itemProps1.xml><?xml version="1.0" encoding="utf-8"?>
<ds:datastoreItem xmlns:ds="http://schemas.openxmlformats.org/officeDocument/2006/customXml" ds:itemID="{B7F53CEE-1866-4E2F-837A-FA17EBC398D4}"/>
</file>

<file path=customXml/itemProps2.xml><?xml version="1.0" encoding="utf-8"?>
<ds:datastoreItem xmlns:ds="http://schemas.openxmlformats.org/officeDocument/2006/customXml" ds:itemID="{02A46995-A195-4C20-9E7F-FB513ADAA77B}"/>
</file>

<file path=docProps/app.xml><?xml version="1.0" encoding="utf-8"?>
<Properties xmlns="http://schemas.openxmlformats.org/officeDocument/2006/extended-properties" xmlns:vt="http://schemas.openxmlformats.org/officeDocument/2006/docPropsVTypes">
  <Template>DOE-Slide-Highlights-calwater</Template>
  <TotalTime>6</TotalTime>
  <Words>302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DOE-Slide-Highlights-calwater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Ralph-Leung-CalWaterStudyRole-BAMS-Aug2016</dc:title>
  <dc:creator>JOvink</dc:creator>
  <dc:description/>
  <cp:lastModifiedBy>JOvink</cp:lastModifiedBy>
  <cp:revision>1</cp:revision>
  <cp:lastPrinted>2011-05-11T17:30:12Z</cp:lastPrinted>
  <dcterms:created xsi:type="dcterms:W3CDTF">2016-08-29T20:46:05Z</dcterms:created>
  <dcterms:modified xsi:type="dcterms:W3CDTF">2016-08-30T16:01:50Z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ARM_x000d_
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Ralph-Leung-CalWaterStudyRole-BAMS-Aug2016</vt:lpwstr>
  </property>
  <property fmtid="{D5CDD505-2E9C-101B-9397-08002B2CF9AE}" pid="8" name="SlideDescription">
    <vt:lpwstr/>
  </property>
</Properties>
</file>