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theme/theme2.xml" ContentType="application/vnd.openxmlformats-officedocument.theme+xml"/>
  <Override PartName="/ppt/viewProps.xml" ContentType="application/vnd.openxmlformats-officedocument.presentationml.viewProps+xml"/>
  <Override PartName="/ppt/slideLayouts/slideLayout7.xml" ContentType="application/vnd.openxmlformats-officedocument.presentationml.slideLayout+xml"/>
  <Override PartName="/ppt/notesSlides/notesSlide1.xml" ContentType="application/vnd.openxmlformats-officedocument.presentationml.notesSlide+xml"/>
  <Default Extension="tiff" ContentType="image/tiff"/>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80812" autoAdjust="0"/>
  </p:normalViewPr>
  <p:slideViewPr>
    <p:cSldViewPr snapToGrid="0" snapToObjects="1" showGuides="1">
      <p:cViewPr varScale="1">
        <p:scale>
          <a:sx n="126" d="100"/>
          <a:sy n="126" d="100"/>
        </p:scale>
        <p:origin x="-1848" y="-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C2211-706F-CD42-96E3-BFAE1B5BBD8A}" type="datetimeFigureOut">
              <a:rPr lang="en-US" smtClean="0"/>
              <a:pPr/>
              <a:t>9/30/15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6AB2CA-74AD-6B46-BB6A-0F8ABED4AEC7}"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007563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t>Figure caption:</a:t>
            </a:r>
            <a:r>
              <a:rPr lang="en-US" sz="1400" b="1" baseline="0" dirty="0" smtClean="0"/>
              <a:t> </a:t>
            </a:r>
            <a:r>
              <a:rPr lang="en-US" sz="1400" b="1" dirty="0" smtClean="0"/>
              <a:t> </a:t>
            </a:r>
            <a:r>
              <a:rPr lang="en-US" sz="1200" kern="1200" baseline="0" dirty="0" smtClean="0">
                <a:solidFill>
                  <a:schemeClr val="tx1"/>
                </a:solidFill>
                <a:latin typeface="+mn-lt"/>
                <a:ea typeface="+mn-ea"/>
                <a:cs typeface="+mn-cs"/>
              </a:rPr>
              <a:t>An observed constraint on EIS and SST sensitivities. (a) </a:t>
            </a:r>
            <a:r>
              <a:rPr lang="en-US" sz="1200" kern="1200" baseline="0" dirty="0" err="1" smtClean="0">
                <a:solidFill>
                  <a:schemeClr val="tx1"/>
                </a:solidFill>
                <a:latin typeface="+mn-lt"/>
                <a:ea typeface="+mn-ea"/>
                <a:cs typeface="+mn-cs"/>
              </a:rPr>
              <a:t>Scatterplot</a:t>
            </a:r>
            <a:r>
              <a:rPr lang="en-US" sz="1200" kern="1200" baseline="0" dirty="0" smtClean="0">
                <a:solidFill>
                  <a:schemeClr val="tx1"/>
                </a:solidFill>
                <a:latin typeface="+mn-lt"/>
                <a:ea typeface="+mn-ea"/>
                <a:cs typeface="+mn-cs"/>
              </a:rPr>
              <a:t> of the EIS sensitivity versus the SST sensitivity in 36 CMIP3 and CMIP5 models. The associated 5–95% confidence ranges are represented by the whiskers. Estimates of observed EIS and SST sensitivities are shown as the short-dashed lines, and the associated 5–95% confidence ranges are represented by the solid lines. The area within the confidence ranges is shaded in gray. The long-dashed line (</a:t>
            </a:r>
            <a:r>
              <a:rPr lang="en-US" sz="1200" kern="1200" baseline="0" dirty="0" err="1" smtClean="0">
                <a:solidFill>
                  <a:schemeClr val="tx1"/>
                </a:solidFill>
                <a:latin typeface="+mn-lt"/>
                <a:ea typeface="+mn-ea"/>
                <a:cs typeface="+mn-cs"/>
              </a:rPr>
              <a:t>y</a:t>
            </a:r>
            <a:r>
              <a:rPr lang="en-US" sz="1200" kern="1200" baseline="0" dirty="0" smtClean="0">
                <a:solidFill>
                  <a:schemeClr val="tx1"/>
                </a:solidFill>
                <a:latin typeface="+mn-lt"/>
                <a:ea typeface="+mn-ea"/>
                <a:cs typeface="+mn-cs"/>
              </a:rPr>
              <a:t> = −2.5x) is composed of all pairs of EIS and SST sensitivities corresponding to zero changes in low-cloud cover (LCC). Most models on the right side of the line exhibit an LCC increase, suggestive of a dominant role by EIS, while most models on the left side of the line exhibit an LCC decrease, suggestive of a dominant role by SST. (</a:t>
            </a:r>
            <a:r>
              <a:rPr lang="en-US" sz="1200" kern="1200" baseline="0" dirty="0" err="1" smtClean="0">
                <a:solidFill>
                  <a:schemeClr val="tx1"/>
                </a:solidFill>
                <a:latin typeface="+mn-lt"/>
                <a:ea typeface="+mn-ea"/>
                <a:cs typeface="+mn-cs"/>
              </a:rPr>
              <a:t>b</a:t>
            </a:r>
            <a:r>
              <a:rPr lang="en-US" sz="1200" kern="1200" baseline="0" dirty="0" smtClean="0">
                <a:solidFill>
                  <a:schemeClr val="tx1"/>
                </a:solidFill>
                <a:latin typeface="+mn-lt"/>
                <a:ea typeface="+mn-ea"/>
                <a:cs typeface="+mn-cs"/>
              </a:rPr>
              <a:t>) Simulated 21st century LCC changes averaged over the five main low-cloud regions in 18 CMIP3 models. (</a:t>
            </a:r>
            <a:r>
              <a:rPr lang="en-US" sz="1200" kern="1200" baseline="0" dirty="0" err="1" smtClean="0">
                <a:solidFill>
                  <a:schemeClr val="tx1"/>
                </a:solidFill>
                <a:latin typeface="+mn-lt"/>
                <a:ea typeface="+mn-ea"/>
                <a:cs typeface="+mn-cs"/>
              </a:rPr>
              <a:t>c</a:t>
            </a:r>
            <a:r>
              <a:rPr lang="en-US" sz="1200" kern="1200" baseline="0" dirty="0" smtClean="0">
                <a:solidFill>
                  <a:schemeClr val="tx1"/>
                </a:solidFill>
                <a:latin typeface="+mn-lt"/>
                <a:ea typeface="+mn-ea"/>
                <a:cs typeface="+mn-cs"/>
              </a:rPr>
              <a:t>) As in (</a:t>
            </a:r>
            <a:r>
              <a:rPr lang="en-US" sz="1200" kern="1200" baseline="0" dirty="0" err="1" smtClean="0">
                <a:solidFill>
                  <a:schemeClr val="tx1"/>
                </a:solidFill>
                <a:latin typeface="+mn-lt"/>
                <a:ea typeface="+mn-ea"/>
                <a:cs typeface="+mn-cs"/>
              </a:rPr>
              <a:t>b</a:t>
            </a:r>
            <a:r>
              <a:rPr lang="en-US" sz="1200" kern="1200" baseline="0" dirty="0" smtClean="0">
                <a:solidFill>
                  <a:schemeClr val="tx1"/>
                </a:solidFill>
                <a:latin typeface="+mn-lt"/>
                <a:ea typeface="+mn-ea"/>
                <a:cs typeface="+mn-cs"/>
              </a:rPr>
              <a:t>) but for 18 CMIP5 models. Models with EIS and SST slopes consistent with observed EIS and SST slopes are marked with the cross in (</a:t>
            </a:r>
            <a:r>
              <a:rPr lang="en-US" sz="1200" kern="1200" baseline="0" dirty="0" err="1" smtClean="0">
                <a:solidFill>
                  <a:schemeClr val="tx1"/>
                </a:solidFill>
                <a:latin typeface="+mn-lt"/>
                <a:ea typeface="+mn-ea"/>
                <a:cs typeface="+mn-cs"/>
              </a:rPr>
              <a:t>b</a:t>
            </a:r>
            <a:r>
              <a:rPr lang="en-US" sz="1200" kern="1200" baseline="0" dirty="0" smtClean="0">
                <a:solidFill>
                  <a:schemeClr val="tx1"/>
                </a:solidFill>
                <a:latin typeface="+mn-lt"/>
                <a:ea typeface="+mn-ea"/>
                <a:cs typeface="+mn-cs"/>
              </a:rPr>
              <a:t>) and (</a:t>
            </a:r>
            <a:r>
              <a:rPr lang="en-US" sz="1200" kern="1200" baseline="0" dirty="0" err="1" smtClean="0">
                <a:solidFill>
                  <a:schemeClr val="tx1"/>
                </a:solidFill>
                <a:latin typeface="+mn-lt"/>
                <a:ea typeface="+mn-ea"/>
                <a:cs typeface="+mn-cs"/>
              </a:rPr>
              <a:t>c</a:t>
            </a:r>
            <a:r>
              <a:rPr lang="en-US" sz="1200" kern="1200" baseline="0" dirty="0" smtClean="0">
                <a:solidFill>
                  <a:schemeClr val="tx1"/>
                </a:solidFill>
                <a:latin typeface="+mn-lt"/>
                <a:ea typeface="+mn-ea"/>
                <a:cs typeface="+mn-cs"/>
              </a:rPr>
              <a:t>). </a:t>
            </a:r>
          </a:p>
          <a:p>
            <a:endParaRPr lang="en-US" sz="1400" baseline="0" dirty="0" smtClean="0"/>
          </a:p>
          <a:p>
            <a:r>
              <a:rPr lang="en-US" sz="1200" b="1" kern="1200" dirty="0" smtClean="0">
                <a:solidFill>
                  <a:schemeClr val="tx1"/>
                </a:solidFill>
                <a:effectLst/>
                <a:latin typeface="+mn-lt"/>
                <a:ea typeface="+mn-ea"/>
                <a:cs typeface="+mn-cs"/>
              </a:rPr>
              <a:t>Introduction:</a:t>
            </a:r>
            <a:r>
              <a:rPr lang="en-US" sz="1200" b="0" kern="1200" baseline="0" dirty="0" smtClean="0">
                <a:solidFill>
                  <a:schemeClr val="tx1"/>
                </a:solidFill>
                <a:effectLst/>
                <a:latin typeface="+mn-lt"/>
                <a:ea typeface="+mn-ea"/>
                <a:cs typeface="+mn-cs"/>
              </a:rPr>
              <a:t> </a:t>
            </a:r>
            <a:r>
              <a:rPr lang="en-US" sz="1200" kern="1200" baseline="0" dirty="0" smtClean="0">
                <a:solidFill>
                  <a:schemeClr val="tx1"/>
                </a:solidFill>
                <a:latin typeface="+mn-lt"/>
                <a:ea typeface="+mn-ea"/>
                <a:cs typeface="+mn-cs"/>
              </a:rPr>
              <a:t>Projected 21st century changes in marine LCC are known to exhibit a large spread across general circulation models (</a:t>
            </a:r>
            <a:r>
              <a:rPr lang="en-US" sz="1200" kern="1200" baseline="0" dirty="0" err="1" smtClean="0">
                <a:solidFill>
                  <a:schemeClr val="tx1"/>
                </a:solidFill>
                <a:latin typeface="+mn-lt"/>
                <a:ea typeface="+mn-ea"/>
                <a:cs typeface="+mn-cs"/>
              </a:rPr>
              <a:t>GCMs</a:t>
            </a:r>
            <a:r>
              <a:rPr lang="en-US" sz="1200" kern="1200" baseline="0" dirty="0" smtClean="0">
                <a:solidFill>
                  <a:schemeClr val="tx1"/>
                </a:solidFill>
                <a:latin typeface="+mn-lt"/>
                <a:ea typeface="+mn-ea"/>
                <a:cs typeface="+mn-cs"/>
              </a:rPr>
              <a:t>), with the sign of the change being either positive or negative. In a previous study, we developed a two-variable heuristic model to interpret LCC changes in 36 climate models. These two variables are the tropical inversion strength (measured by the estimated inversion strength, EIS) and sea surface temperature (SST).</a:t>
            </a:r>
            <a:r>
              <a:rPr lang="en-US" sz="1200" i="1" kern="1200" dirty="0" smtClean="0">
                <a:solidFill>
                  <a:schemeClr val="tx1"/>
                </a:solidFill>
                <a:effectLst/>
                <a:latin typeface="+mn-lt"/>
                <a:ea typeface="+mn-ea"/>
                <a:cs typeface="+mn-cs"/>
              </a:rPr>
              <a:t> </a:t>
            </a:r>
            <a:r>
              <a:rPr lang="en-US" sz="1200" kern="1200" baseline="0" dirty="0" smtClean="0">
                <a:solidFill>
                  <a:schemeClr val="tx1"/>
                </a:solidFill>
                <a:latin typeface="+mn-lt"/>
                <a:ea typeface="+mn-ea"/>
                <a:cs typeface="+mn-cs"/>
              </a:rPr>
              <a:t>The main goal of this paper is to elucidate the processes underlying LCC sensitivities to EIS and SST variations and develop a method to constrain them observationally.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Results and Conclusion:</a:t>
            </a:r>
            <a:r>
              <a:rPr lang="en-US" sz="1200" b="0" kern="1200" baseline="0" dirty="0" smtClean="0">
                <a:solidFill>
                  <a:schemeClr val="tx1"/>
                </a:solidFill>
                <a:effectLst/>
                <a:latin typeface="+mn-lt"/>
                <a:ea typeface="+mn-ea"/>
                <a:cs typeface="+mn-cs"/>
              </a:rPr>
              <a:t> </a:t>
            </a:r>
            <a:r>
              <a:rPr lang="en-US" sz="1200" kern="1200" baseline="0" dirty="0" smtClean="0">
                <a:solidFill>
                  <a:schemeClr val="tx1"/>
                </a:solidFill>
                <a:latin typeface="+mn-lt"/>
                <a:ea typeface="+mn-ea"/>
                <a:cs typeface="+mn-cs"/>
              </a:rPr>
              <a:t>Here we show that in models the feedback is mainly driven by three large-scale changes—a strengthening tropical inversion, increasing surface latent heat flux, and an increasing vertical moisture gradient. Variations in the LCC response to these changes alone account for most of the spread in model-projected 21st century LCC changes. A methodology is devised to constrain the LCC response observationally </a:t>
            </a:r>
            <a:r>
              <a:rPr lang="en-US" sz="1200" kern="1200" baseline="0" smtClean="0">
                <a:solidFill>
                  <a:schemeClr val="tx1"/>
                </a:solidFill>
                <a:latin typeface="+mn-lt"/>
                <a:ea typeface="+mn-ea"/>
                <a:cs typeface="+mn-cs"/>
              </a:rPr>
              <a:t>using SST </a:t>
            </a:r>
            <a:r>
              <a:rPr lang="en-US" sz="1200" kern="1200" baseline="0" dirty="0" smtClean="0">
                <a:solidFill>
                  <a:schemeClr val="tx1"/>
                </a:solidFill>
                <a:latin typeface="+mn-lt"/>
                <a:ea typeface="+mn-ea"/>
                <a:cs typeface="+mn-cs"/>
              </a:rPr>
              <a:t>as a surrogate for the latent heat flux and moisture gradient. In models where the current climate’s LCC sensitivities to inversion strength and SST variations are consistent with observed, LCC decreases systematically, which would increase absorption of solar radiation. These results support a positive LCC feedback. Correcting biases in the sensitivities will be an important step toward more credible simulation of cloud feedbacks.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06AB2CA-74AD-6B46-BB6A-0F8ABED4AEC7}" type="slidenum">
              <a:rPr lang="en-US" smtClean="0"/>
              <a:pPr/>
              <a:t>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53918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pPr/>
              <a:t>9/30/15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868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pPr/>
              <a:t>9/30/15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61116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pPr/>
              <a:t>9/30/15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3126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60CFF6-26B3-0847-A320-9BA6C7190822}" type="datetimeFigureOut">
              <a:rPr lang="en-US" smtClean="0"/>
              <a:pPr/>
              <a:t>9/30/15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3920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60CFF6-26B3-0847-A320-9BA6C7190822}" type="datetimeFigureOut">
              <a:rPr lang="en-US" smtClean="0"/>
              <a:pPr/>
              <a:t>9/30/15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00562974"/>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60CFF6-26B3-0847-A320-9BA6C7190822}" type="datetimeFigureOut">
              <a:rPr lang="en-US" smtClean="0"/>
              <a:pPr/>
              <a:t>9/30/15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5901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60CFF6-26B3-0847-A320-9BA6C7190822}" type="datetimeFigureOut">
              <a:rPr lang="en-US" smtClean="0"/>
              <a:pPr/>
              <a:t>9/30/15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4267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60CFF6-26B3-0847-A320-9BA6C7190822}" type="datetimeFigureOut">
              <a:rPr lang="en-US" smtClean="0"/>
              <a:pPr/>
              <a:t>9/30/15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34488169"/>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60CFF6-26B3-0847-A320-9BA6C7190822}" type="datetimeFigureOut">
              <a:rPr lang="en-US" smtClean="0"/>
              <a:pPr/>
              <a:t>9/30/15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5173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60CFF6-26B3-0847-A320-9BA6C7190822}" type="datetimeFigureOut">
              <a:rPr lang="en-US" smtClean="0"/>
              <a:pPr/>
              <a:t>9/30/15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7350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60CFF6-26B3-0847-A320-9BA6C7190822}" type="datetimeFigureOut">
              <a:rPr lang="en-US" smtClean="0"/>
              <a:pPr/>
              <a:t>9/30/15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274176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60CFF6-26B3-0847-A320-9BA6C7190822}" type="datetimeFigureOut">
              <a:rPr lang="en-US" smtClean="0"/>
              <a:pPr/>
              <a:t>9/30/15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B5A482-04C5-FD4E-BFA6-4E1C63125F80}" type="slidenum">
              <a:rPr lang="en-US" smtClean="0"/>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50422836"/>
      </p:ext>
    </p:extLst>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hyperlink" Target="http://onlinelibrary.wiley.com/doi/10.1002/2015GL065627/abstract" TargetMode="External"/><Relationship Id="rId5" Type="http://schemas.openxmlformats.org/officeDocument/2006/relationships/image" Target="../media/image2.png"/><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0" y="-31370"/>
            <a:ext cx="9144000" cy="769441"/>
          </a:xfrm>
          <a:prstGeom prst="rect">
            <a:avLst/>
          </a:prstGeom>
          <a:noFill/>
          <a:effectLst>
            <a:outerShdw blurRad="50800" dist="38100" dir="2700000" algn="tl" rotWithShape="0">
              <a:srgbClr val="000000">
                <a:alpha val="43000"/>
              </a:srgbClr>
            </a:outerShdw>
          </a:effectLst>
        </p:spPr>
        <p:txBody>
          <a:bodyPr wrap="square" rtlCol="0">
            <a:spAutoFit/>
          </a:bodyPr>
          <a:lstStyle/>
          <a:p>
            <a:pPr algn="ctr"/>
            <a:r>
              <a:rPr lang="en-US" sz="2200" b="1" dirty="0" smtClean="0"/>
              <a:t>Positive </a:t>
            </a:r>
            <a:r>
              <a:rPr lang="en-US" sz="2200" b="1" dirty="0" smtClean="0"/>
              <a:t>tropical marine low-cloud cover feedback infe</a:t>
            </a:r>
            <a:r>
              <a:rPr lang="en-US" sz="2200" b="1" dirty="0" smtClean="0"/>
              <a:t>rred from cloud-controlling </a:t>
            </a:r>
            <a:r>
              <a:rPr lang="en-US" sz="2200" b="1" dirty="0" smtClean="0"/>
              <a:t>factors</a:t>
            </a:r>
            <a:endParaRPr lang="en-US" sz="2200" dirty="0"/>
          </a:p>
        </p:txBody>
      </p:sp>
      <p:sp>
        <p:nvSpPr>
          <p:cNvPr id="5" name="TextBox 4"/>
          <p:cNvSpPr txBox="1"/>
          <p:nvPr/>
        </p:nvSpPr>
        <p:spPr>
          <a:xfrm>
            <a:off x="2285999" y="842352"/>
            <a:ext cx="5532309" cy="338554"/>
          </a:xfrm>
          <a:prstGeom prst="rect">
            <a:avLst/>
          </a:prstGeom>
          <a:noFill/>
        </p:spPr>
        <p:txBody>
          <a:bodyPr wrap="square" rtlCol="0">
            <a:spAutoFit/>
          </a:bodyPr>
          <a:lstStyle/>
          <a:p>
            <a:pPr algn="ctr"/>
            <a:r>
              <a:rPr lang="en-US" sz="1600" dirty="0" smtClean="0"/>
              <a:t>Xin Qu, Alex Hall, Stephen </a:t>
            </a:r>
            <a:r>
              <a:rPr lang="en-US" sz="1600" dirty="0" smtClean="0"/>
              <a:t>A. </a:t>
            </a:r>
            <a:r>
              <a:rPr lang="en-US" sz="1600" dirty="0" smtClean="0"/>
              <a:t>Klein and Anthony M. </a:t>
            </a:r>
            <a:r>
              <a:rPr lang="en-US" sz="1600" dirty="0" err="1" smtClean="0"/>
              <a:t>DeAngelis</a:t>
            </a:r>
            <a:endParaRPr lang="en-US" sz="1600" dirty="0" smtClean="0"/>
          </a:p>
        </p:txBody>
      </p:sp>
      <p:pic>
        <p:nvPicPr>
          <p:cNvPr id="8" name="Picture 7" descr="lab_logo_black_rgb.tif"/>
          <p:cNvPicPr>
            <a:picLocks noChangeAspect="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4704" y="803976"/>
            <a:ext cx="2133142" cy="376930"/>
          </a:xfrm>
          <a:prstGeom prst="rect">
            <a:avLst/>
          </a:prstGeom>
        </p:spPr>
      </p:pic>
      <p:cxnSp>
        <p:nvCxnSpPr>
          <p:cNvPr id="10" name="Straight Connector 9"/>
          <p:cNvCxnSpPr/>
          <p:nvPr/>
        </p:nvCxnSpPr>
        <p:spPr>
          <a:xfrm flipV="1">
            <a:off x="228600" y="1230404"/>
            <a:ext cx="8686800" cy="28016"/>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49381" y="1294673"/>
            <a:ext cx="1974258"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Science Questions:</a:t>
            </a:r>
          </a:p>
        </p:txBody>
      </p:sp>
      <p:sp>
        <p:nvSpPr>
          <p:cNvPr id="15" name="TextBox 14"/>
          <p:cNvSpPr txBox="1"/>
          <p:nvPr/>
        </p:nvSpPr>
        <p:spPr>
          <a:xfrm>
            <a:off x="149381" y="2525511"/>
            <a:ext cx="1176524"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Approach:</a:t>
            </a:r>
          </a:p>
        </p:txBody>
      </p:sp>
      <p:sp>
        <p:nvSpPr>
          <p:cNvPr id="16" name="TextBox 15"/>
          <p:cNvSpPr txBox="1"/>
          <p:nvPr/>
        </p:nvSpPr>
        <p:spPr>
          <a:xfrm>
            <a:off x="149381" y="4328005"/>
            <a:ext cx="2350410"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Key Accomplishments:</a:t>
            </a:r>
          </a:p>
        </p:txBody>
      </p:sp>
      <p:sp>
        <p:nvSpPr>
          <p:cNvPr id="17" name="TextBox 16"/>
          <p:cNvSpPr txBox="1"/>
          <p:nvPr/>
        </p:nvSpPr>
        <p:spPr>
          <a:xfrm>
            <a:off x="149381" y="6034690"/>
            <a:ext cx="1325979" cy="369332"/>
          </a:xfrm>
          <a:prstGeom prst="rect">
            <a:avLst/>
          </a:prstGeom>
          <a:noFill/>
          <a:effectLst>
            <a:outerShdw blurRad="50800" dist="38100" dir="2700000" algn="tl" rotWithShape="0">
              <a:srgbClr val="000000">
                <a:alpha val="43000"/>
              </a:srgbClr>
            </a:outerShdw>
          </a:effectLst>
        </p:spPr>
        <p:txBody>
          <a:bodyPr wrap="none" rtlCol="0">
            <a:spAutoFit/>
          </a:bodyPr>
          <a:lstStyle/>
          <a:p>
            <a:r>
              <a:rPr lang="en-US" b="1" dirty="0" smtClean="0"/>
              <a:t>Publication:</a:t>
            </a:r>
          </a:p>
        </p:txBody>
      </p:sp>
      <p:sp>
        <p:nvSpPr>
          <p:cNvPr id="18" name="TextBox 17"/>
          <p:cNvSpPr txBox="1"/>
          <p:nvPr/>
        </p:nvSpPr>
        <p:spPr>
          <a:xfrm>
            <a:off x="252098" y="6333272"/>
            <a:ext cx="7407797" cy="461665"/>
          </a:xfrm>
          <a:prstGeom prst="rect">
            <a:avLst/>
          </a:prstGeom>
          <a:noFill/>
        </p:spPr>
        <p:txBody>
          <a:bodyPr wrap="square" rtlCol="0">
            <a:spAutoFit/>
          </a:bodyPr>
          <a:lstStyle/>
          <a:p>
            <a:r>
              <a:rPr lang="en-US" sz="1200" dirty="0" smtClean="0"/>
              <a:t>Qu</a:t>
            </a:r>
            <a:r>
              <a:rPr lang="en-US" sz="1200" dirty="0" smtClean="0"/>
              <a:t>, </a:t>
            </a:r>
            <a:r>
              <a:rPr lang="en-US" sz="1200" dirty="0"/>
              <a:t>X</a:t>
            </a:r>
            <a:r>
              <a:rPr lang="en-US" sz="1200" dirty="0" smtClean="0"/>
              <a:t>., A. Hall, </a:t>
            </a:r>
            <a:r>
              <a:rPr lang="en-CA" sz="1200" dirty="0"/>
              <a:t>S. A. </a:t>
            </a:r>
            <a:r>
              <a:rPr lang="en-CA" sz="1200" dirty="0" smtClean="0"/>
              <a:t>Klein and Anthony M. </a:t>
            </a:r>
            <a:r>
              <a:rPr lang="en-CA" sz="1200" dirty="0" err="1" smtClean="0"/>
              <a:t>DeAngelis</a:t>
            </a:r>
            <a:r>
              <a:rPr lang="en-CA" sz="1200" dirty="0" smtClean="0"/>
              <a:t> (2015)</a:t>
            </a:r>
            <a:r>
              <a:rPr lang="en-US" sz="1200" dirty="0" smtClean="0"/>
              <a:t>, Positive tropical marine low-cloud cover feedback inferred from cloud-controlling factors.</a:t>
            </a:r>
            <a:r>
              <a:rPr lang="en-US" sz="1200" dirty="0" smtClean="0"/>
              <a:t> </a:t>
            </a:r>
            <a:r>
              <a:rPr lang="en-US" sz="1200" dirty="0" err="1" smtClean="0"/>
              <a:t>Geophys</a:t>
            </a:r>
            <a:r>
              <a:rPr lang="en-US" sz="1200" dirty="0" smtClean="0"/>
              <a:t>. Res. Lett.</a:t>
            </a:r>
            <a:r>
              <a:rPr lang="en-US" sz="1200" dirty="0" smtClean="0"/>
              <a:t>,42</a:t>
            </a:r>
            <a:r>
              <a:rPr lang="en-US" sz="1200" dirty="0" smtClean="0"/>
              <a:t>, doi:</a:t>
            </a:r>
            <a:r>
              <a:rPr lang="en-US" sz="1200" dirty="0" smtClean="0">
                <a:hlinkClick r:id="rId4"/>
              </a:rPr>
              <a:t>10.1002/2015GL065627</a:t>
            </a:r>
            <a:r>
              <a:rPr lang="en-US" sz="1200" dirty="0" smtClean="0"/>
              <a:t>.</a:t>
            </a:r>
            <a:endParaRPr lang="en-US" sz="1200" dirty="0" smtClean="0"/>
          </a:p>
          <a:p>
            <a:pPr marL="91440" indent="-457200"/>
            <a:endParaRPr lang="en-US" sz="1200" dirty="0"/>
          </a:p>
        </p:txBody>
      </p:sp>
      <p:sp>
        <p:nvSpPr>
          <p:cNvPr id="20" name="TextBox 19"/>
          <p:cNvSpPr txBox="1"/>
          <p:nvPr/>
        </p:nvSpPr>
        <p:spPr>
          <a:xfrm>
            <a:off x="252099" y="1602872"/>
            <a:ext cx="4273287" cy="1015663"/>
          </a:xfrm>
          <a:prstGeom prst="rect">
            <a:avLst/>
          </a:prstGeom>
          <a:noFill/>
        </p:spPr>
        <p:txBody>
          <a:bodyPr wrap="square" rtlCol="0">
            <a:spAutoFit/>
          </a:bodyPr>
          <a:lstStyle/>
          <a:p>
            <a:pPr marL="91440" indent="-914400"/>
            <a:r>
              <a:rPr lang="en-US" sz="1200" dirty="0" err="1" smtClean="0">
                <a:latin typeface="Wingdings"/>
                <a:ea typeface="Wingdings"/>
                <a:cs typeface="Wingdings"/>
                <a:sym typeface="Wingdings"/>
              </a:rPr>
              <a:t></a:t>
            </a:r>
            <a:r>
              <a:rPr lang="en-US" sz="1200" dirty="0" smtClean="0"/>
              <a:t> What drives the sensitivities of tropical marine low-cloud cover to variations in the strength of tropical inversion and sea surface temperature?</a:t>
            </a:r>
            <a:endParaRPr lang="en-US" sz="1200" dirty="0" smtClean="0"/>
          </a:p>
          <a:p>
            <a:pPr marL="91440" indent="-914400"/>
            <a:r>
              <a:rPr lang="en-US" sz="1200" dirty="0" smtClean="0"/>
              <a:t>*</a:t>
            </a:r>
            <a:r>
              <a:rPr lang="en-US" sz="1200" dirty="0" smtClean="0"/>
              <a:t> </a:t>
            </a:r>
            <a:r>
              <a:rPr lang="en-US" sz="1200" dirty="0" smtClean="0"/>
              <a:t>Can</a:t>
            </a:r>
            <a:r>
              <a:rPr lang="en-US" sz="1200" dirty="0" smtClean="0"/>
              <a:t> an observed constraint on these sensitivities help constrain future changes in tropical marine low-cloud cover?</a:t>
            </a:r>
            <a:endParaRPr lang="en-US" sz="1200" dirty="0" smtClean="0"/>
          </a:p>
          <a:p>
            <a:pPr marL="91440" indent="-914400"/>
            <a:endParaRPr lang="en-US" sz="1200" dirty="0"/>
          </a:p>
        </p:txBody>
      </p:sp>
      <p:sp>
        <p:nvSpPr>
          <p:cNvPr id="21" name="TextBox 20"/>
          <p:cNvSpPr txBox="1"/>
          <p:nvPr/>
        </p:nvSpPr>
        <p:spPr>
          <a:xfrm>
            <a:off x="252099" y="2818792"/>
            <a:ext cx="4142263" cy="1620957"/>
          </a:xfrm>
          <a:prstGeom prst="rect">
            <a:avLst/>
          </a:prstGeom>
          <a:noFill/>
        </p:spPr>
        <p:txBody>
          <a:bodyPr wrap="square" rtlCol="0">
            <a:spAutoFit/>
          </a:bodyPr>
          <a:lstStyle/>
          <a:p>
            <a:pPr marL="91440" indent="-457200">
              <a:spcBef>
                <a:spcPts val="200"/>
              </a:spcBef>
            </a:pPr>
            <a:r>
              <a:rPr lang="en-US" sz="1200" dirty="0" err="1" smtClean="0">
                <a:latin typeface="Wingdings"/>
                <a:ea typeface="Wingdings"/>
                <a:cs typeface="Wingdings"/>
                <a:sym typeface="Wingdings"/>
              </a:rPr>
              <a:t></a:t>
            </a:r>
            <a:r>
              <a:rPr lang="en-US" sz="1200" dirty="0" smtClean="0"/>
              <a:t> The contributions of seven cloud-controlling factors to future changes in tropical marine low-cloud cover were </a:t>
            </a:r>
            <a:r>
              <a:rPr lang="en-US" sz="1200" dirty="0" smtClean="0"/>
              <a:t>quantified in</a:t>
            </a:r>
            <a:r>
              <a:rPr lang="en-US" sz="1200" dirty="0" smtClean="0"/>
              <a:t> </a:t>
            </a:r>
            <a:r>
              <a:rPr lang="en-US" sz="1200" dirty="0" smtClean="0"/>
              <a:t>36</a:t>
            </a:r>
            <a:r>
              <a:rPr lang="en-US" sz="1200" dirty="0" smtClean="0"/>
              <a:t> </a:t>
            </a:r>
            <a:r>
              <a:rPr lang="en-US" sz="1200" dirty="0" smtClean="0"/>
              <a:t>climate </a:t>
            </a:r>
            <a:r>
              <a:rPr lang="en-US" sz="1200" dirty="0" smtClean="0"/>
              <a:t>models</a:t>
            </a:r>
          </a:p>
          <a:p>
            <a:pPr marL="91440" indent="-457200">
              <a:spcBef>
                <a:spcPts val="200"/>
              </a:spcBef>
              <a:buSzPct val="99000"/>
              <a:buFont typeface="Arial"/>
              <a:buChar char="•"/>
            </a:pPr>
            <a:r>
              <a:rPr lang="en-US" sz="1200" dirty="0" smtClean="0"/>
              <a:t>These contributions were linked to the contributions of the inversion strength and sea surface temperature.</a:t>
            </a:r>
          </a:p>
          <a:p>
            <a:pPr marL="91440" indent="-457200">
              <a:spcBef>
                <a:spcPts val="200"/>
              </a:spcBef>
            </a:pPr>
            <a:r>
              <a:rPr lang="en-US" sz="1200" dirty="0" err="1" smtClean="0">
                <a:latin typeface="Wingdings"/>
                <a:ea typeface="Wingdings"/>
                <a:cs typeface="Wingdings"/>
                <a:sym typeface="Wingdings"/>
              </a:rPr>
              <a:t></a:t>
            </a:r>
            <a:r>
              <a:rPr lang="en-US" sz="1200" dirty="0" smtClean="0"/>
              <a:t> Observations were used to constrain the sensitivities of low-cloud cover to the inversion strength and sea surface temperature.</a:t>
            </a:r>
            <a:endParaRPr lang="en-US" sz="1200" dirty="0" smtClean="0"/>
          </a:p>
        </p:txBody>
      </p:sp>
      <p:sp>
        <p:nvSpPr>
          <p:cNvPr id="23" name="TextBox 22"/>
          <p:cNvSpPr txBox="1"/>
          <p:nvPr/>
        </p:nvSpPr>
        <p:spPr>
          <a:xfrm>
            <a:off x="252100" y="4640357"/>
            <a:ext cx="4009640" cy="1410643"/>
          </a:xfrm>
          <a:prstGeom prst="rect">
            <a:avLst/>
          </a:prstGeom>
          <a:noFill/>
        </p:spPr>
        <p:txBody>
          <a:bodyPr wrap="square" rtlCol="0">
            <a:spAutoFit/>
          </a:bodyPr>
          <a:lstStyle/>
          <a:p>
            <a:r>
              <a:rPr lang="en-US" sz="1200" dirty="0" smtClean="0"/>
              <a:t>*</a:t>
            </a:r>
            <a:r>
              <a:rPr lang="en-US" sz="1200" dirty="0" smtClean="0"/>
              <a:t> </a:t>
            </a:r>
            <a:r>
              <a:rPr lang="en-US" sz="1200" dirty="0" smtClean="0"/>
              <a:t>The </a:t>
            </a:r>
            <a:r>
              <a:rPr lang="en-US" sz="1200" dirty="0" smtClean="0"/>
              <a:t>SST contribution corresponds </a:t>
            </a:r>
            <a:r>
              <a:rPr lang="en-US" sz="1200" dirty="0" smtClean="0"/>
              <a:t>to the sum of</a:t>
            </a:r>
            <a:r>
              <a:rPr lang="en-US" sz="1200" dirty="0" smtClean="0"/>
              <a:t> two terms,  the latent heat flux and vertical moisture gradient.</a:t>
            </a:r>
            <a:endParaRPr lang="en-US" sz="1200" dirty="0" smtClean="0"/>
          </a:p>
          <a:p>
            <a:pPr marL="91440" indent="-457200">
              <a:spcBef>
                <a:spcPts val="200"/>
              </a:spcBef>
            </a:pPr>
            <a:r>
              <a:rPr lang="en-US" sz="1200" dirty="0" smtClean="0"/>
              <a:t>* </a:t>
            </a:r>
            <a:r>
              <a:rPr lang="en-US" sz="1200" dirty="0" smtClean="0"/>
              <a:t>The cloud sensitivities to the inversion strength and sea surface temperature are biased in many models (see figure at right). </a:t>
            </a:r>
          </a:p>
          <a:p>
            <a:r>
              <a:rPr lang="en-US" sz="1200" dirty="0" smtClean="0"/>
              <a:t>*</a:t>
            </a:r>
            <a:r>
              <a:rPr lang="en-US" sz="1200" dirty="0" smtClean="0"/>
              <a:t> Our results</a:t>
            </a:r>
            <a:r>
              <a:rPr lang="en-US" sz="1200" dirty="0" smtClean="0"/>
              <a:t> </a:t>
            </a:r>
            <a:r>
              <a:rPr lang="en-US" sz="1200" dirty="0" smtClean="0"/>
              <a:t>support a positive </a:t>
            </a:r>
            <a:r>
              <a:rPr lang="en-US" sz="1200" dirty="0" smtClean="0"/>
              <a:t>marine low-cloud cover </a:t>
            </a:r>
            <a:r>
              <a:rPr lang="en-US" sz="1200" dirty="0" smtClean="0"/>
              <a:t>feedback </a:t>
            </a:r>
            <a:r>
              <a:rPr lang="en-US" sz="1200" dirty="0" smtClean="0"/>
              <a:t>(</a:t>
            </a:r>
            <a:r>
              <a:rPr lang="en-US" sz="1200" dirty="0" smtClean="0"/>
              <a:t>see figure at right</a:t>
            </a:r>
            <a:r>
              <a:rPr lang="en-US" sz="1200" dirty="0" smtClean="0"/>
              <a:t>).</a:t>
            </a:r>
            <a:endParaRPr lang="en-US" sz="1200" dirty="0" smtClean="0"/>
          </a:p>
        </p:txBody>
      </p:sp>
      <p:sp>
        <p:nvSpPr>
          <p:cNvPr id="19" name="Text Box 30"/>
          <p:cNvSpPr txBox="1">
            <a:spLocks noChangeArrowheads="1"/>
          </p:cNvSpPr>
          <p:nvPr/>
        </p:nvSpPr>
        <p:spPr bwMode="auto">
          <a:xfrm>
            <a:off x="4747120" y="1593441"/>
            <a:ext cx="4314606" cy="738664"/>
          </a:xfrm>
          <a:prstGeom prst="rect">
            <a:avLst/>
          </a:prstGeom>
          <a:noFill/>
          <a:ln w="9525">
            <a:solidFill>
              <a:schemeClr val="tx1"/>
            </a:solidFill>
            <a:miter lim="800000"/>
            <a:headEnd/>
            <a:tailEnd/>
          </a:ln>
        </p:spPr>
        <p:txBody>
          <a:bodyPr wrap="square">
            <a:prstTxWarp prst="textNoShape">
              <a:avLst/>
            </a:prstTxWarp>
            <a:spAutoFit/>
          </a:bodyPr>
          <a:lstStyle/>
          <a:p>
            <a:r>
              <a:rPr lang="en-US" sz="1400" b="1" dirty="0" smtClean="0"/>
              <a:t>The seven models with realistic EIS and SST </a:t>
            </a:r>
            <a:r>
              <a:rPr lang="en-US" sz="1400" b="1" dirty="0" smtClean="0"/>
              <a:t>sensitivities </a:t>
            </a:r>
            <a:r>
              <a:rPr lang="en-US" sz="1400" b="1" dirty="0" smtClean="0"/>
              <a:t>give </a:t>
            </a:r>
            <a:r>
              <a:rPr lang="en-US" sz="1400" b="1" dirty="0" smtClean="0"/>
              <a:t>a </a:t>
            </a:r>
            <a:r>
              <a:rPr lang="en-US" sz="1400" b="1" dirty="0" smtClean="0"/>
              <a:t>range for</a:t>
            </a:r>
            <a:r>
              <a:rPr lang="en-US" sz="1400" b="1" dirty="0" smtClean="0"/>
              <a:t> changes in low-cloud cover, </a:t>
            </a:r>
            <a:r>
              <a:rPr lang="en-US" sz="1400" b="1" dirty="0" smtClean="0"/>
              <a:t>−2 to −4% under the scenario A1B</a:t>
            </a:r>
            <a:r>
              <a:rPr lang="en-US" sz="1400" b="1" dirty="0" smtClean="0"/>
              <a:t> and </a:t>
            </a:r>
            <a:r>
              <a:rPr lang="en-US" sz="1400" b="1" dirty="0" smtClean="0"/>
              <a:t>−3 to −7% under </a:t>
            </a:r>
            <a:r>
              <a:rPr lang="en-US" sz="1400" b="1" dirty="0" smtClean="0"/>
              <a:t>RCP8.5.</a:t>
            </a:r>
          </a:p>
        </p:txBody>
      </p:sp>
      <p:pic>
        <p:nvPicPr>
          <p:cNvPr id="25" name="Picture 24"/>
          <p:cNvPicPr>
            <a:picLocks noChangeAspect="1"/>
          </p:cNvPicPr>
          <p:nvPr/>
        </p:nvPicPr>
        <p:blipFill>
          <a:blip r:embed="rId5">
            <a:biLevel thresh="50000"/>
          </a:blip>
          <a:stretch>
            <a:fillRect/>
          </a:stretch>
        </p:blipFill>
        <p:spPr>
          <a:xfrm>
            <a:off x="8012925" y="668444"/>
            <a:ext cx="1031241" cy="491823"/>
          </a:xfrm>
          <a:prstGeom prst="rect">
            <a:avLst/>
          </a:prstGeom>
        </p:spPr>
      </p:pic>
      <p:pic>
        <p:nvPicPr>
          <p:cNvPr id="26" name="Picture 25" descr="figure4.jpg"/>
          <p:cNvPicPr>
            <a:picLocks noChangeAspect="1"/>
          </p:cNvPicPr>
          <p:nvPr/>
        </p:nvPicPr>
        <p:blipFill>
          <a:blip r:embed="rId6"/>
          <a:stretch>
            <a:fillRect/>
          </a:stretch>
        </p:blipFill>
        <p:spPr>
          <a:xfrm>
            <a:off x="4261740" y="2459404"/>
            <a:ext cx="4835003" cy="3709394"/>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26843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577</TotalTime>
  <Words>793</Words>
  <Application>Microsoft Macintosh PowerPoint</Application>
  <PresentationFormat>On-screen Show (4:3)</PresentationFormat>
  <Paragraphs>22</Paragraphs>
  <Slides>1</Slides>
  <Notes>1</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 P. Barton</dc:creator>
  <cp:lastModifiedBy>Tamlin Pavelsky</cp:lastModifiedBy>
  <cp:revision>77</cp:revision>
  <dcterms:created xsi:type="dcterms:W3CDTF">2015-09-30T21:43:33Z</dcterms:created>
  <dcterms:modified xsi:type="dcterms:W3CDTF">2015-09-30T22:58:51Z</dcterms:modified>
</cp:coreProperties>
</file>