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64" d="100"/>
          <a:sy n="64" d="100"/>
        </p:scale>
        <p:origin x="-63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AD9002-48EF-4C83-AD94-46C008D5047F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8DD602-2E68-4761-A6DE-484D8D70BE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156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A5EE60-2A4E-4B34-A07F-E4BBDA2AAE9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73915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1366-3FE7-456D-B577-EA947A6B298C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16E62-79A3-44FF-89EA-804AA0B8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8809D-BC38-4276-A63B-ECABC04D600F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A237E-546F-47B7-B702-2C4D9F7C68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58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F5974-C895-4DE5-B806-51FAFD54AB79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9F0C6-6BB4-40BF-AAA8-FD823092F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83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58065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8C8F-757A-4C62-8B8F-D87983C08602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E7AA0-AAEC-44CA-A744-655054FE3A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7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D082-A378-4049-B4F7-194824E57930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399D6-C207-42D2-AB1D-77970E5E9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50B36-4159-428B-87BA-67E92521B45B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54ED9-D855-4D68-83F2-FD01BE0A00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3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3549D-6753-412E-905A-2B1AF973CB0A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48A37-1DDE-41DB-9736-192D162E74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14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4DC1-D38D-401C-801A-49743798953F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76A4-5904-41CD-9C4A-81B1217B3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38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EF44-3FE0-434C-8BDB-EE14B0803847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F7888-8EB4-4BB0-B6C4-F7C27A3CEB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1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E8CCF-EEA2-49B4-8B36-6FA269C6EF77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6B5C-1A1E-4DD9-A597-9FBFA3114C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28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318FC-E60A-444B-BA6B-DB25CE878D20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28261-81B9-42EE-80AD-112CA99B75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93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E367F-1EB9-4BB5-A380-AE1596F5FEFF}" type="datetimeFigureOut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B5A9977-085E-40C6-B515-8E2D8573E1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78167" y="1204575"/>
            <a:ext cx="3243309" cy="483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Understand and quantify the relative contributions to precipitation from the </a:t>
            </a:r>
            <a:r>
              <a:rPr lang="en-US" sz="1600" dirty="0" smtClean="0"/>
              <a:t>urbanization-induced concurrent urban heat island and aerosol </a:t>
            </a:r>
            <a:r>
              <a:rPr lang="en-US" sz="1600" dirty="0" smtClean="0"/>
              <a:t>effects</a:t>
            </a:r>
            <a:endParaRPr lang="en-US" sz="16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Perform convection-resolving </a:t>
            </a:r>
            <a:r>
              <a:rPr lang="en-US" sz="1600" dirty="0"/>
              <a:t>ensemble simulations using the WRF-Chem model coupled with a single-layer Urban Canopy Model (UCM) </a:t>
            </a:r>
            <a:endParaRPr lang="en-US" sz="1600" dirty="0" smtClean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Use h</a:t>
            </a:r>
            <a:r>
              <a:rPr lang="en-US" sz="1600" dirty="0" smtClean="0"/>
              <a:t>igh-resolution satellite nightlight images to re-grid </a:t>
            </a:r>
            <a:r>
              <a:rPr lang="en-US" sz="1600" dirty="0" smtClean="0"/>
              <a:t>and obtain high-resolution urban area data and correct emission </a:t>
            </a:r>
            <a:r>
              <a:rPr lang="en-US" sz="1600" dirty="0" smtClean="0"/>
              <a:t>data</a:t>
            </a:r>
            <a:endParaRPr lang="en-US" sz="1600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78167" y="82381"/>
            <a:ext cx="84848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Urbanization </a:t>
            </a:r>
            <a:r>
              <a:rPr lang="en-US" sz="3000" b="1" dirty="0">
                <a:latin typeface="+mn-lt"/>
              </a:rPr>
              <a:t>Impact on Summer </a:t>
            </a:r>
            <a:r>
              <a:rPr lang="en-US" sz="3000" b="1" dirty="0" smtClean="0">
                <a:latin typeface="+mn-lt"/>
              </a:rPr>
              <a:t>Precipitation: </a:t>
            </a:r>
            <a:r>
              <a:rPr lang="en-US" sz="3000" b="1" dirty="0">
                <a:latin typeface="+mn-lt"/>
              </a:rPr>
              <a:t>Urban Heat Island Versus Aerosol </a:t>
            </a:r>
            <a:r>
              <a:rPr lang="en-US" sz="3000" b="1" dirty="0" smtClean="0">
                <a:latin typeface="+mn-lt"/>
              </a:rPr>
              <a:t>Effects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85321" y="5689937"/>
            <a:ext cx="3336155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dirty="0" err="1">
                <a:latin typeface="Arial" panose="020B0604020202020204" pitchFamily="34" charset="0"/>
              </a:rPr>
              <a:t>Zhong</a:t>
            </a:r>
            <a:r>
              <a:rPr lang="en-US" altLang="en-US" sz="1000" dirty="0">
                <a:latin typeface="Arial" panose="020B0604020202020204" pitchFamily="34" charset="0"/>
              </a:rPr>
              <a:t> S, Y Qian, C Zhao, R Leung, and X-Q Yang. 2015. “A Case Study of Urbanization Impact on Summer Precipitation in the Greater Beijing Metropolitan Area: Urban Heat Island Versus Aerosol Effects.” </a:t>
            </a:r>
            <a:r>
              <a:rPr lang="en-US" altLang="en-US" sz="1000" i="1" dirty="0">
                <a:latin typeface="Arial" panose="020B0604020202020204" pitchFamily="34" charset="0"/>
              </a:rPr>
              <a:t>Journal of Geophysical Research: Atmospheres </a:t>
            </a:r>
            <a:r>
              <a:rPr lang="en-US" altLang="en-US" sz="1000" dirty="0">
                <a:latin typeface="Arial" panose="020B0604020202020204" pitchFamily="34" charset="0"/>
              </a:rPr>
              <a:t>120: 10,903–10,914. DOI: 10.1002/2015JD023753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914091" y="1746485"/>
            <a:ext cx="12192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1" dirty="0" smtClean="0">
                <a:solidFill>
                  <a:srgbClr val="0000FF"/>
                </a:solidFill>
              </a:rPr>
              <a:t>Night-light </a:t>
            </a:r>
            <a:r>
              <a:rPr lang="en-US" altLang="en-US" sz="1400" b="1" dirty="0" smtClean="0">
                <a:solidFill>
                  <a:srgbClr val="0000FF"/>
                </a:solidFill>
              </a:rPr>
              <a:t>satellite image </a:t>
            </a:r>
            <a:r>
              <a:rPr lang="en-US" altLang="en-US" sz="1400" b="1" dirty="0" smtClean="0">
                <a:solidFill>
                  <a:srgbClr val="0000FF"/>
                </a:solidFill>
              </a:rPr>
              <a:t>over Greater Beijing Metropolitan </a:t>
            </a:r>
            <a:r>
              <a:rPr lang="en-US" altLang="en-US" sz="1400" b="1" dirty="0" smtClean="0">
                <a:solidFill>
                  <a:srgbClr val="0000FF"/>
                </a:solidFill>
              </a:rPr>
              <a:t>Area</a:t>
            </a:r>
            <a:endParaRPr lang="en-US" altLang="en-US" sz="1400" b="1" dirty="0">
              <a:solidFill>
                <a:srgbClr val="0000FF"/>
              </a:solidFill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33800" y="4484284"/>
            <a:ext cx="5257800" cy="222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Urbanization-induced urban expansion and </a:t>
            </a:r>
            <a:r>
              <a:rPr lang="en-US" altLang="en-US" sz="1600" dirty="0" smtClean="0"/>
              <a:t>aerosol particle’s </a:t>
            </a:r>
            <a:r>
              <a:rPr lang="en-US" altLang="en-US" sz="1600" dirty="0" smtClean="0"/>
              <a:t>increase have </a:t>
            </a:r>
            <a:r>
              <a:rPr lang="en-US" altLang="en-US" sz="1600" dirty="0" smtClean="0"/>
              <a:t>opposite effects </a:t>
            </a:r>
            <a:r>
              <a:rPr lang="en-US" altLang="en-US" sz="1600" dirty="0" smtClean="0"/>
              <a:t>on precipitation </a:t>
            </a:r>
            <a:r>
              <a:rPr lang="en-US" altLang="en-US" sz="1600" dirty="0" smtClean="0"/>
              <a:t>processes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Aerosol particles suppress/enhance </a:t>
            </a:r>
            <a:r>
              <a:rPr lang="en-US" altLang="en-US" sz="1600" dirty="0" smtClean="0"/>
              <a:t>convection and rainfall in the </a:t>
            </a:r>
            <a:r>
              <a:rPr lang="en-US" altLang="en-US" sz="1600" dirty="0" smtClean="0"/>
              <a:t>upstream/downstream area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The aerosol-cloud interaction </a:t>
            </a:r>
            <a:r>
              <a:rPr lang="en-US" altLang="en-US" sz="1600" dirty="0" smtClean="0"/>
              <a:t>effect plays a dominant </a:t>
            </a:r>
            <a:r>
              <a:rPr lang="en-US" altLang="en-US" sz="1600" dirty="0" smtClean="0"/>
              <a:t>role in the region by modifying the Beijing </a:t>
            </a:r>
            <a:r>
              <a:rPr lang="en-US" altLang="en-US" sz="1600" dirty="0" smtClean="0"/>
              <a:t>rainfall </a:t>
            </a:r>
            <a:r>
              <a:rPr lang="en-US" altLang="en-US" sz="1600" dirty="0" smtClean="0"/>
              <a:t>pattern</a:t>
            </a:r>
            <a:endParaRPr lang="en-US" alt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255" y="1204575"/>
            <a:ext cx="3966545" cy="2974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80D334-D258-4AF3-98D7-AC5F57355A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A77E3D-75C4-40E4-98CE-06CAEF39F0F3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C12CF3D-5243-437C-B4D1-7936CBD186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175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14</cp:revision>
  <cp:lastPrinted>2011-05-11T17:30:12Z</cp:lastPrinted>
  <dcterms:created xsi:type="dcterms:W3CDTF">2013-02-22T17:42:48Z</dcterms:created>
  <dcterms:modified xsi:type="dcterms:W3CDTF">2016-02-04T20:10:51Z</dcterms:modified>
</cp:coreProperties>
</file>