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985000" cy="92837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78999" autoAdjust="0"/>
  </p:normalViewPr>
  <p:slideViewPr>
    <p:cSldViewPr>
      <p:cViewPr varScale="1">
        <p:scale>
          <a:sx n="71" d="100"/>
          <a:sy n="71" d="100"/>
        </p:scale>
        <p:origin x="-12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eaLnBrk="1" fontAlgn="auto" hangingPunct="1">
              <a:spcBef>
                <a:spcPts val="0"/>
              </a:spcBef>
              <a:spcAft>
                <a:spcPts val="0"/>
              </a:spcAft>
              <a:defRPr sz="1200">
                <a:latin typeface="+mn-lt"/>
                <a:cs typeface="+mn-cs"/>
              </a:defRPr>
            </a:lvl1pPr>
          </a:lstStyle>
          <a:p>
            <a:pPr>
              <a:defRPr/>
            </a:pPr>
            <a:fld id="{E217C4DC-7A7C-4507-B6AB-EC95EC26F9D7}" type="datetimeFigureOut">
              <a:rPr lang="en-US"/>
              <a:pPr>
                <a:defRPr/>
              </a:pPr>
              <a:t>7/13/2016</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smtClean="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eaLnBrk="1" hangingPunct="1">
              <a:defRPr sz="1200" smtClean="0"/>
            </a:lvl1pPr>
          </a:lstStyle>
          <a:p>
            <a:pPr>
              <a:defRPr/>
            </a:pPr>
            <a:fld id="{9611B04E-2567-413C-B83D-AF8AB9B4FAB4}" type="slidenum">
              <a:rPr lang="en-US" altLang="en-US"/>
              <a:pPr>
                <a:defRPr/>
              </a:pPr>
              <a:t>‹#›</a:t>
            </a:fld>
            <a:endParaRPr lang="en-US" altLang="en-US"/>
          </a:p>
        </p:txBody>
      </p:sp>
    </p:spTree>
    <p:extLst>
      <p:ext uri="{BB962C8B-B14F-4D97-AF65-F5344CB8AC3E}">
        <p14:creationId xmlns:p14="http://schemas.microsoft.com/office/powerpoint/2010/main" val="5610660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347C5F-A25E-4E02-9961-8850745113FF}" type="slidenum">
              <a:rPr lang="en-US" altLang="en-US"/>
              <a:pPr>
                <a:spcBef>
                  <a:spcPct val="0"/>
                </a:spcBef>
              </a:pPr>
              <a:t>1</a:t>
            </a:fld>
            <a:endParaRPr lang="en-US" altLang="en-US"/>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smtClean="0"/>
              <a:t>http://www.pnnl.gov/science/highlights/highlights.asp?division=749</a:t>
            </a:r>
          </a:p>
          <a:p>
            <a:pPr eaLnBrk="1" hangingPunct="1">
              <a:spcBef>
                <a:spcPct val="0"/>
              </a:spcBef>
            </a:pPr>
            <a:endParaRPr lang="en-US" altLang="en-US" sz="1000" dirty="0" smtClean="0"/>
          </a:p>
          <a:p>
            <a:pPr eaLnBrk="1" hangingPunct="1">
              <a:spcBef>
                <a:spcPct val="0"/>
              </a:spcBef>
            </a:pPr>
            <a:r>
              <a:rPr lang="en-US" altLang="en-US" sz="1000" dirty="0" smtClean="0"/>
              <a:t>Workshop website</a:t>
            </a:r>
            <a:r>
              <a:rPr lang="en-US" altLang="en-US" sz="1000" smtClean="0"/>
              <a:t>: </a:t>
            </a:r>
            <a:r>
              <a:rPr lang="en-US" altLang="en-US" sz="1000" smtClean="0">
                <a:latin typeface="Arial" panose="020B0604020202020204" pitchFamily="34" charset="0"/>
              </a:rPr>
              <a:t>http</a:t>
            </a:r>
            <a:r>
              <a:rPr lang="en-US" altLang="en-US" sz="1000" dirty="0" smtClean="0">
                <a:latin typeface="Arial" panose="020B0604020202020204" pitchFamily="34" charset="0"/>
              </a:rPr>
              <a:t>://indico.ictp.it/event/a14268/</a:t>
            </a:r>
            <a:endParaRPr lang="en-US" altLang="en-US" sz="1000" dirty="0" smtClean="0"/>
          </a:p>
          <a:p>
            <a:pPr eaLnBrk="1" hangingPunct="1">
              <a:spcBef>
                <a:spcPct val="0"/>
              </a:spcBef>
            </a:pPr>
            <a:endParaRPr lang="en-US" altLang="en-US" sz="100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sz="1000" dirty="0" smtClean="0"/>
              <a:t>Notes: </a:t>
            </a:r>
            <a:r>
              <a:rPr lang="en-US" sz="1000" b="0" dirty="0" smtClean="0">
                <a:solidFill>
                  <a:srgbClr val="0070C0"/>
                </a:solidFill>
                <a:latin typeface="+mn-lt"/>
              </a:rPr>
              <a:t>Approximately 70 participants from 30 countries in all five continents met to discuss the need, approaches and challenges in Uncertainty Quantification in Climate Modeling and Projection. The workshop, directed by PNNL scientist Yun Qian and sponsored by the </a:t>
            </a:r>
            <a:r>
              <a:rPr lang="en-US" sz="1000" b="0" dirty="0" err="1" smtClean="0">
                <a:solidFill>
                  <a:srgbClr val="0070C0"/>
                </a:solidFill>
                <a:latin typeface="+mn-lt"/>
              </a:rPr>
              <a:t>Abdus</a:t>
            </a:r>
            <a:r>
              <a:rPr lang="en-US" sz="1000" b="0" dirty="0" smtClean="0">
                <a:solidFill>
                  <a:srgbClr val="0070C0"/>
                </a:solidFill>
                <a:latin typeface="+mn-lt"/>
              </a:rPr>
              <a:t> Salam International Centre for Theoretical Physics (ICTP) and the International Union of Geodesy and Geophysics (IUGG), provided a unique opportunity to gain insights on these topics from the perspective of a very diverse group of scientists from all over the world. </a:t>
            </a:r>
          </a:p>
          <a:p>
            <a:pPr eaLnBrk="1" hangingPunct="1">
              <a:spcBef>
                <a:spcPct val="0"/>
              </a:spcBef>
            </a:pPr>
            <a:endParaRPr lang="en-US" altLang="en-US" sz="1000" dirty="0" smtClean="0"/>
          </a:p>
        </p:txBody>
      </p:sp>
    </p:spTree>
    <p:extLst>
      <p:ext uri="{BB962C8B-B14F-4D97-AF65-F5344CB8AC3E}">
        <p14:creationId xmlns:p14="http://schemas.microsoft.com/office/powerpoint/2010/main" val="3679467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7021EB6-7EB4-4A4A-A1F7-3684E815EF97}" type="datetimeFigureOut">
              <a:rPr lang="en-US"/>
              <a:pPr>
                <a:defRPr/>
              </a:pPr>
              <a:t>7/13/2016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9D807F-05AE-40C9-B4B2-65C5A9BDDB99}" type="slidenum">
              <a:rPr lang="en-US" altLang="en-US"/>
              <a:pPr>
                <a:defRPr/>
              </a:pPr>
              <a:t>‹#›</a:t>
            </a:fld>
            <a:endParaRPr lang="en-US" altLang="en-US"/>
          </a:p>
        </p:txBody>
      </p:sp>
    </p:spTree>
    <p:extLst>
      <p:ext uri="{BB962C8B-B14F-4D97-AF65-F5344CB8AC3E}">
        <p14:creationId xmlns:p14="http://schemas.microsoft.com/office/powerpoint/2010/main" val="4192673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5DB36E-9944-49F4-A73D-74AAD8FFCA2E}" type="datetimeFigureOut">
              <a:rPr lang="en-US"/>
              <a:pPr>
                <a:defRPr/>
              </a:pPr>
              <a:t>7/13/2016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3D290C-28BC-4107-9D4A-D7E5C914DA6A}" type="slidenum">
              <a:rPr lang="en-US" altLang="en-US"/>
              <a:pPr>
                <a:defRPr/>
              </a:pPr>
              <a:t>‹#›</a:t>
            </a:fld>
            <a:endParaRPr lang="en-US" altLang="en-US"/>
          </a:p>
        </p:txBody>
      </p:sp>
    </p:spTree>
    <p:extLst>
      <p:ext uri="{BB962C8B-B14F-4D97-AF65-F5344CB8AC3E}">
        <p14:creationId xmlns:p14="http://schemas.microsoft.com/office/powerpoint/2010/main" val="4180201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2B6D27-E6FC-43CF-AEAA-159887EE009A}" type="datetimeFigureOut">
              <a:rPr lang="en-US"/>
              <a:pPr>
                <a:defRPr/>
              </a:pPr>
              <a:t>7/13/2016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92D13F-7354-4313-8401-53A701FA9EB7}" type="slidenum">
              <a:rPr lang="en-US" altLang="en-US"/>
              <a:pPr>
                <a:defRPr/>
              </a:pPr>
              <a:t>‹#›</a:t>
            </a:fld>
            <a:endParaRPr lang="en-US" altLang="en-US"/>
          </a:p>
        </p:txBody>
      </p:sp>
    </p:spTree>
    <p:extLst>
      <p:ext uri="{BB962C8B-B14F-4D97-AF65-F5344CB8AC3E}">
        <p14:creationId xmlns:p14="http://schemas.microsoft.com/office/powerpoint/2010/main" val="3129507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258618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9DC6E7-5C83-4C74-B54A-74A9FD4F72AF}" type="datetimeFigureOut">
              <a:rPr lang="en-US"/>
              <a:pPr>
                <a:defRPr/>
              </a:pPr>
              <a:t>7/13/2016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1F23539-8566-401F-9171-21939AB8A4D7}" type="slidenum">
              <a:rPr lang="en-US" altLang="en-US"/>
              <a:pPr>
                <a:defRPr/>
              </a:pPr>
              <a:t>‹#›</a:t>
            </a:fld>
            <a:endParaRPr lang="en-US" altLang="en-US"/>
          </a:p>
        </p:txBody>
      </p:sp>
    </p:spTree>
    <p:extLst>
      <p:ext uri="{BB962C8B-B14F-4D97-AF65-F5344CB8AC3E}">
        <p14:creationId xmlns:p14="http://schemas.microsoft.com/office/powerpoint/2010/main" val="1089360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3DED3E1-C0BB-4C45-BECF-EC0044E20442}" type="datetimeFigureOut">
              <a:rPr lang="en-US"/>
              <a:pPr>
                <a:defRPr/>
              </a:pPr>
              <a:t>7/13/2016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22D844-587E-44D0-A9B8-C65EC34D4E2D}" type="slidenum">
              <a:rPr lang="en-US" altLang="en-US"/>
              <a:pPr>
                <a:defRPr/>
              </a:pPr>
              <a:t>‹#›</a:t>
            </a:fld>
            <a:endParaRPr lang="en-US" altLang="en-US"/>
          </a:p>
        </p:txBody>
      </p:sp>
    </p:spTree>
    <p:extLst>
      <p:ext uri="{BB962C8B-B14F-4D97-AF65-F5344CB8AC3E}">
        <p14:creationId xmlns:p14="http://schemas.microsoft.com/office/powerpoint/2010/main" val="3343170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E64022B-CF48-4E38-88EE-ED3451DA58DB}" type="datetimeFigureOut">
              <a:rPr lang="en-US"/>
              <a:pPr>
                <a:defRPr/>
              </a:pPr>
              <a:t>7/13/2016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856D3C5-9E9A-410F-AFB1-4B1703F6A954}" type="slidenum">
              <a:rPr lang="en-US" altLang="en-US"/>
              <a:pPr>
                <a:defRPr/>
              </a:pPr>
              <a:t>‹#›</a:t>
            </a:fld>
            <a:endParaRPr lang="en-US" altLang="en-US"/>
          </a:p>
        </p:txBody>
      </p:sp>
    </p:spTree>
    <p:extLst>
      <p:ext uri="{BB962C8B-B14F-4D97-AF65-F5344CB8AC3E}">
        <p14:creationId xmlns:p14="http://schemas.microsoft.com/office/powerpoint/2010/main" val="2828319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8C3B070-6B15-403A-934E-7BEE8CF8ABF2}" type="datetimeFigureOut">
              <a:rPr lang="en-US"/>
              <a:pPr>
                <a:defRPr/>
              </a:pPr>
              <a:t>7/13/2016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3F8ED38-9692-4B75-99FF-A5B10362FB48}" type="slidenum">
              <a:rPr lang="en-US" altLang="en-US"/>
              <a:pPr>
                <a:defRPr/>
              </a:pPr>
              <a:t>‹#›</a:t>
            </a:fld>
            <a:endParaRPr lang="en-US" altLang="en-US"/>
          </a:p>
        </p:txBody>
      </p:sp>
    </p:spTree>
    <p:extLst>
      <p:ext uri="{BB962C8B-B14F-4D97-AF65-F5344CB8AC3E}">
        <p14:creationId xmlns:p14="http://schemas.microsoft.com/office/powerpoint/2010/main" val="99437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9CFF79F-591C-4398-AED0-EAE3E133FFCB}" type="datetimeFigureOut">
              <a:rPr lang="en-US"/>
              <a:pPr>
                <a:defRPr/>
              </a:pPr>
              <a:t>7/13/2016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CC78E0D-4F3E-4E66-B5F1-BCAD8767DABD}" type="slidenum">
              <a:rPr lang="en-US" altLang="en-US"/>
              <a:pPr>
                <a:defRPr/>
              </a:pPr>
              <a:t>‹#›</a:t>
            </a:fld>
            <a:endParaRPr lang="en-US" altLang="en-US"/>
          </a:p>
        </p:txBody>
      </p:sp>
    </p:spTree>
    <p:extLst>
      <p:ext uri="{BB962C8B-B14F-4D97-AF65-F5344CB8AC3E}">
        <p14:creationId xmlns:p14="http://schemas.microsoft.com/office/powerpoint/2010/main" val="562617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77AE705-BFF6-4342-8BC3-89DEDCAB91B9}" type="datetimeFigureOut">
              <a:rPr lang="en-US"/>
              <a:pPr>
                <a:defRPr/>
              </a:pPr>
              <a:t>7/13/2016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EBA09CA-0CD8-4E58-A3F0-BD8F2D27639E}" type="slidenum">
              <a:rPr lang="en-US" altLang="en-US"/>
              <a:pPr>
                <a:defRPr/>
              </a:pPr>
              <a:t>‹#›</a:t>
            </a:fld>
            <a:endParaRPr lang="en-US" altLang="en-US"/>
          </a:p>
        </p:txBody>
      </p:sp>
    </p:spTree>
    <p:extLst>
      <p:ext uri="{BB962C8B-B14F-4D97-AF65-F5344CB8AC3E}">
        <p14:creationId xmlns:p14="http://schemas.microsoft.com/office/powerpoint/2010/main" val="1072475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048479E-FB7F-4E30-9DC7-0600F18132C5}" type="datetimeFigureOut">
              <a:rPr lang="en-US"/>
              <a:pPr>
                <a:defRPr/>
              </a:pPr>
              <a:t>7/13/2016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915A9B4-9883-463E-8E01-DDF83BFA2F8C}" type="slidenum">
              <a:rPr lang="en-US" altLang="en-US"/>
              <a:pPr>
                <a:defRPr/>
              </a:pPr>
              <a:t>‹#›</a:t>
            </a:fld>
            <a:endParaRPr lang="en-US" altLang="en-US"/>
          </a:p>
        </p:txBody>
      </p:sp>
    </p:spTree>
    <p:extLst>
      <p:ext uri="{BB962C8B-B14F-4D97-AF65-F5344CB8AC3E}">
        <p14:creationId xmlns:p14="http://schemas.microsoft.com/office/powerpoint/2010/main" val="1831457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3DA25A2-74A1-4771-9C40-50FAED692C35}" type="datetimeFigureOut">
              <a:rPr lang="en-US"/>
              <a:pPr>
                <a:defRPr/>
              </a:pPr>
              <a:t>7/13/2016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4AF910-D11E-4198-B704-6F8AD22C1D1B}" type="slidenum">
              <a:rPr lang="en-US" altLang="en-US"/>
              <a:pPr>
                <a:defRPr/>
              </a:pPr>
              <a:t>‹#›</a:t>
            </a:fld>
            <a:endParaRPr lang="en-US" altLang="en-US"/>
          </a:p>
        </p:txBody>
      </p:sp>
    </p:spTree>
    <p:extLst>
      <p:ext uri="{BB962C8B-B14F-4D97-AF65-F5344CB8AC3E}">
        <p14:creationId xmlns:p14="http://schemas.microsoft.com/office/powerpoint/2010/main" val="588930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45413B4-6CAF-4B14-B241-53443F1BADB5}" type="datetimeFigureOut">
              <a:rPr lang="en-US"/>
              <a:pPr>
                <a:defRPr/>
              </a:pPr>
              <a:t>7/13/2016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3AB1DE31-8071-448A-8A7C-B6F70344A55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x.doi.org/10.1175/BAMS-D-15-00297.1"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microsoft.com/office/2007/relationships/hdphoto" Target="../media/hdphoto1.wdp"/><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p>
        </p:txBody>
      </p:sp>
      <p:sp>
        <p:nvSpPr>
          <p:cNvPr id="3075" name="Rectangle 4"/>
          <p:cNvSpPr>
            <a:spLocks noChangeArrowheads="1"/>
          </p:cNvSpPr>
          <p:nvPr/>
        </p:nvSpPr>
        <p:spPr bwMode="auto">
          <a:xfrm>
            <a:off x="60960" y="930270"/>
            <a:ext cx="3704021" cy="5368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eaLnBrk="1" hangingPunct="1">
              <a:spcBef>
                <a:spcPct val="15000"/>
              </a:spcBef>
              <a:defRPr/>
            </a:pPr>
            <a:r>
              <a:rPr lang="en-US" b="1" dirty="0"/>
              <a:t>Objective</a:t>
            </a:r>
            <a:endParaRPr lang="en-US" sz="1400" b="1" dirty="0"/>
          </a:p>
          <a:p>
            <a:pPr marL="285750" indent="-285750" eaLnBrk="1" hangingPunct="1">
              <a:spcBef>
                <a:spcPct val="15000"/>
              </a:spcBef>
              <a:buFont typeface="Arial" pitchFamily="34" charset="0"/>
              <a:buChar char="●"/>
              <a:defRPr/>
            </a:pPr>
            <a:r>
              <a:rPr lang="en-US" sz="1400" dirty="0" smtClean="0"/>
              <a:t>Provide information </a:t>
            </a:r>
            <a:r>
              <a:rPr lang="en-US" sz="1400" dirty="0"/>
              <a:t>on strategies to quantify </a:t>
            </a:r>
            <a:r>
              <a:rPr lang="en-US" sz="1400" dirty="0" smtClean="0"/>
              <a:t>uncertainty </a:t>
            </a:r>
            <a:r>
              <a:rPr lang="en-US" sz="1400" dirty="0"/>
              <a:t>in climate model projections and assess the reliability of climate change information for decision-making. </a:t>
            </a:r>
          </a:p>
          <a:p>
            <a:pPr marL="231775" indent="-231775" algn="ctr" eaLnBrk="1" hangingPunct="1">
              <a:spcBef>
                <a:spcPct val="15000"/>
              </a:spcBef>
              <a:defRPr/>
            </a:pPr>
            <a:r>
              <a:rPr lang="en-US" b="1" dirty="0"/>
              <a:t>Approach</a:t>
            </a:r>
            <a:endParaRPr lang="en-US" sz="1400" b="1" dirty="0"/>
          </a:p>
          <a:p>
            <a:pPr marL="285750" indent="-285750" eaLnBrk="1" hangingPunct="1">
              <a:spcBef>
                <a:spcPct val="15000"/>
              </a:spcBef>
              <a:buFont typeface="Arial" pitchFamily="34" charset="0"/>
              <a:buChar char="●"/>
              <a:defRPr/>
            </a:pPr>
            <a:r>
              <a:rPr lang="en-US" sz="1400" dirty="0"/>
              <a:t>The program included a mixture of lectures on fundamental concepts in </a:t>
            </a:r>
            <a:r>
              <a:rPr lang="en-US" sz="1400" dirty="0" smtClean="0"/>
              <a:t>efficient sampling and Bayesian inference, their </a:t>
            </a:r>
            <a:r>
              <a:rPr lang="en-US" sz="1400" dirty="0"/>
              <a:t>applications, and hands-on </a:t>
            </a:r>
            <a:r>
              <a:rPr lang="en-US" sz="1400" dirty="0" smtClean="0"/>
              <a:t>computer exercises on importance sampling, Bayesian inversion, </a:t>
            </a:r>
            <a:r>
              <a:rPr lang="en-US" sz="1400" dirty="0"/>
              <a:t>and global sensitivity </a:t>
            </a:r>
            <a:r>
              <a:rPr lang="en-US" sz="1400" dirty="0" smtClean="0"/>
              <a:t>analyses</a:t>
            </a:r>
            <a:r>
              <a:rPr lang="en-US" sz="1400" dirty="0"/>
              <a:t>;</a:t>
            </a:r>
            <a:endParaRPr lang="en-US" sz="1400" dirty="0" smtClean="0"/>
          </a:p>
          <a:p>
            <a:pPr marL="285750" indent="-285750" eaLnBrk="1" hangingPunct="1">
              <a:spcBef>
                <a:spcPct val="15000"/>
              </a:spcBef>
              <a:buFont typeface="Arial" pitchFamily="34" charset="0"/>
              <a:buChar char="●"/>
              <a:defRPr/>
            </a:pPr>
            <a:r>
              <a:rPr lang="en-US" sz="1400" dirty="0" smtClean="0"/>
              <a:t>The </a:t>
            </a:r>
            <a:r>
              <a:rPr lang="en-US" sz="1400" dirty="0"/>
              <a:t>lectures covered a range of scientific issues underlying the evaluation of uncertainties in climate projections, such as the effects of uncertain initial and boundary conditions, uncertain physics, and limitations of observational </a:t>
            </a:r>
            <a:r>
              <a:rPr lang="en-US" sz="1400" dirty="0" smtClean="0"/>
              <a:t>records</a:t>
            </a:r>
            <a:r>
              <a:rPr lang="en-US" sz="1400" dirty="0"/>
              <a:t>;</a:t>
            </a:r>
            <a:endParaRPr lang="en-US" sz="1400" dirty="0" smtClean="0"/>
          </a:p>
          <a:p>
            <a:pPr marL="285750" indent="-285750" eaLnBrk="1" hangingPunct="1">
              <a:spcBef>
                <a:spcPct val="15000"/>
              </a:spcBef>
              <a:buFont typeface="Arial" pitchFamily="34" charset="0"/>
              <a:buChar char="●"/>
              <a:defRPr/>
            </a:pPr>
            <a:r>
              <a:rPr lang="en-US" sz="1400" dirty="0" smtClean="0"/>
              <a:t>Reviewed progress </a:t>
            </a:r>
            <a:r>
              <a:rPr lang="en-US" sz="1400" dirty="0"/>
              <a:t>in </a:t>
            </a:r>
            <a:r>
              <a:rPr lang="en-US" sz="1400" dirty="0" smtClean="0"/>
              <a:t>quantifying uncertainties </a:t>
            </a:r>
            <a:r>
              <a:rPr lang="en-US" sz="1400" dirty="0"/>
              <a:t>in hydrologic, land surface, and atmospheric models at both regional and global </a:t>
            </a:r>
            <a:r>
              <a:rPr lang="en-US" sz="1400" dirty="0" smtClean="0"/>
              <a:t>scales. </a:t>
            </a:r>
            <a:endParaRPr lang="en-US" sz="1400" dirty="0"/>
          </a:p>
        </p:txBody>
      </p:sp>
      <p:sp>
        <p:nvSpPr>
          <p:cNvPr id="3076" name="Rectangle 5"/>
          <p:cNvSpPr>
            <a:spLocks noChangeArrowheads="1"/>
          </p:cNvSpPr>
          <p:nvPr/>
        </p:nvSpPr>
        <p:spPr bwMode="auto">
          <a:xfrm>
            <a:off x="152400" y="152400"/>
            <a:ext cx="87630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defRPr/>
            </a:pPr>
            <a:r>
              <a:rPr lang="en-US" sz="2600" b="1" dirty="0" smtClean="0">
                <a:latin typeface="+mn-lt"/>
              </a:rPr>
              <a:t>Uncertainty </a:t>
            </a:r>
            <a:r>
              <a:rPr lang="en-US" sz="2600" b="1" dirty="0">
                <a:latin typeface="+mn-lt"/>
              </a:rPr>
              <a:t>Quantification in Climate Modeling and </a:t>
            </a:r>
            <a:r>
              <a:rPr lang="en-US" sz="2600" b="1" dirty="0" smtClean="0">
                <a:latin typeface="+mn-lt"/>
              </a:rPr>
              <a:t>Projection</a:t>
            </a:r>
          </a:p>
        </p:txBody>
      </p:sp>
      <p:sp>
        <p:nvSpPr>
          <p:cNvPr id="4101" name="Text Box 6"/>
          <p:cNvSpPr txBox="1">
            <a:spLocks noChangeArrowheads="1"/>
          </p:cNvSpPr>
          <p:nvPr/>
        </p:nvSpPr>
        <p:spPr bwMode="auto">
          <a:xfrm>
            <a:off x="152401" y="6400800"/>
            <a:ext cx="8763000"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latin typeface="Arial" panose="020B0604020202020204" pitchFamily="34" charset="0"/>
              </a:rPr>
              <a:t>Qian Y, CS Jackson, F Giorgi, B Booth, Q Duan, C Forest , D Higdon, Z Hou, and G Huerta.  2015.  "Uncertainty Quantification in Climate Modeling and Projection." </a:t>
            </a:r>
            <a:r>
              <a:rPr lang="en-US" altLang="en-US" sz="1000" i="1" dirty="0">
                <a:latin typeface="Arial" panose="020B0604020202020204" pitchFamily="34" charset="0"/>
              </a:rPr>
              <a:t>Bulletin of the American Meteorological </a:t>
            </a:r>
            <a:r>
              <a:rPr lang="en-US" altLang="en-US" sz="1000" i="1" dirty="0" smtClean="0">
                <a:latin typeface="Arial" panose="020B0604020202020204" pitchFamily="34" charset="0"/>
              </a:rPr>
              <a:t>Society</a:t>
            </a:r>
            <a:r>
              <a:rPr lang="en-US" altLang="en-US" sz="1000" dirty="0" smtClean="0">
                <a:latin typeface="Arial" panose="020B0604020202020204" pitchFamily="34" charset="0"/>
              </a:rPr>
              <a:t>, May 2016. DOI: </a:t>
            </a:r>
            <a:r>
              <a:rPr lang="en-US" sz="1000" dirty="0" smtClean="0">
                <a:hlinkClick r:id="rId3"/>
              </a:rPr>
              <a:t>10.1175/BAMS-D-15-00297.1</a:t>
            </a:r>
            <a:endParaRPr lang="en-US" altLang="en-US" sz="1000" dirty="0">
              <a:latin typeface="Arial" panose="020B0604020202020204" pitchFamily="34" charset="0"/>
            </a:endParaRPr>
          </a:p>
        </p:txBody>
      </p:sp>
      <p:sp>
        <p:nvSpPr>
          <p:cNvPr id="4103" name="Rectangle 2"/>
          <p:cNvSpPr>
            <a:spLocks noChangeArrowheads="1"/>
          </p:cNvSpPr>
          <p:nvPr/>
        </p:nvSpPr>
        <p:spPr bwMode="auto">
          <a:xfrm>
            <a:off x="3810000" y="3657600"/>
            <a:ext cx="52578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a:spcBef>
                <a:spcPct val="20000"/>
              </a:spcBef>
              <a:buFont typeface="Arial" panose="020B0604020202020204" pitchFamily="34" charset="0"/>
              <a:buChar char="•"/>
              <a:tabLst>
                <a:tab pos="338138"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338138"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338138"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9pPr>
          </a:lstStyle>
          <a:p>
            <a:pPr algn="ctr" eaLnBrk="1" hangingPunct="1">
              <a:spcBef>
                <a:spcPct val="15000"/>
              </a:spcBef>
              <a:buFontTx/>
              <a:buNone/>
            </a:pPr>
            <a:r>
              <a:rPr lang="en-US" altLang="en-US" sz="1800" b="1" dirty="0" smtClean="0"/>
              <a:t>Challenges and way forward</a:t>
            </a:r>
            <a:endParaRPr lang="en-US" altLang="en-US" sz="1800" b="1" dirty="0"/>
          </a:p>
          <a:p>
            <a:pPr eaLnBrk="1" hangingPunct="1">
              <a:spcBef>
                <a:spcPct val="15000"/>
              </a:spcBef>
              <a:buFont typeface="Arial" panose="020B0604020202020204" pitchFamily="34" charset="0"/>
              <a:buChar char="●"/>
            </a:pPr>
            <a:r>
              <a:rPr lang="en-US" altLang="en-US" sz="1400" dirty="0" smtClean="0"/>
              <a:t>Quantifying the effect of missing or incorrect physics on model projections (structural uncertainty);</a:t>
            </a:r>
          </a:p>
          <a:p>
            <a:pPr eaLnBrk="1" hangingPunct="1">
              <a:spcBef>
                <a:spcPct val="15000"/>
              </a:spcBef>
              <a:buFont typeface="Arial" panose="020B0604020202020204" pitchFamily="34" charset="0"/>
              <a:buChar char="●"/>
            </a:pPr>
            <a:r>
              <a:rPr lang="en-US" altLang="en-US" sz="1400" dirty="0" smtClean="0"/>
              <a:t>No observations of future climate;</a:t>
            </a:r>
          </a:p>
          <a:p>
            <a:pPr eaLnBrk="1" hangingPunct="1">
              <a:spcBef>
                <a:spcPct val="15000"/>
              </a:spcBef>
              <a:buFont typeface="Arial" panose="020B0604020202020204" pitchFamily="34" charset="0"/>
              <a:buChar char="●"/>
            </a:pPr>
            <a:r>
              <a:rPr lang="en-US" altLang="en-US" sz="1400" dirty="0" smtClean="0"/>
              <a:t>Computational demand of ensemble model simulations; </a:t>
            </a:r>
          </a:p>
          <a:p>
            <a:pPr eaLnBrk="1" hangingPunct="1">
              <a:spcBef>
                <a:spcPct val="15000"/>
              </a:spcBef>
              <a:buFont typeface="Arial" panose="020B0604020202020204" pitchFamily="34" charset="0"/>
              <a:buChar char="●"/>
            </a:pPr>
            <a:r>
              <a:rPr lang="en-US" altLang="en-US" sz="1400" dirty="0"/>
              <a:t>I</a:t>
            </a:r>
            <a:r>
              <a:rPr lang="en-US" altLang="en-US" sz="1400" dirty="0" smtClean="0"/>
              <a:t>nterdependency in the selection of parameters affecting different component models;</a:t>
            </a:r>
          </a:p>
          <a:p>
            <a:pPr eaLnBrk="1" hangingPunct="1">
              <a:spcBef>
                <a:spcPct val="15000"/>
              </a:spcBef>
              <a:buFont typeface="Arial" panose="020B0604020202020204" pitchFamily="34" charset="0"/>
              <a:buChar char="●"/>
            </a:pPr>
            <a:r>
              <a:rPr lang="en-US" altLang="en-US" sz="1400" dirty="0" smtClean="0"/>
              <a:t>Time scales of adjustment in the ocean (computational challenge);</a:t>
            </a:r>
          </a:p>
          <a:p>
            <a:pPr eaLnBrk="1" hangingPunct="1">
              <a:spcBef>
                <a:spcPct val="15000"/>
              </a:spcBef>
              <a:buFont typeface="Arial" panose="020B0604020202020204" pitchFamily="34" charset="0"/>
              <a:buChar char="●"/>
            </a:pPr>
            <a:r>
              <a:rPr lang="en-US" altLang="en-US" sz="1400" dirty="0" smtClean="0"/>
              <a:t>‘Seamless' approach of using model evaluation across weather, seasonal, and climate timescales to inform model development.</a:t>
            </a:r>
            <a:endParaRPr lang="en-US" altLang="en-US" sz="1400" dirty="0"/>
          </a:p>
        </p:txBody>
      </p:sp>
      <p:pic>
        <p:nvPicPr>
          <p:cNvPr id="4" name="Picture 3"/>
          <p:cNvPicPr>
            <a:picLocks noChangeAspect="1"/>
          </p:cNvPicPr>
          <p:nvPr/>
        </p:nvPicPr>
        <p:blipFill rotWithShape="1">
          <a:blip r:embed="rId4" cstate="print">
            <a:extLst>
              <a:ext uri="{BEBA8EAE-BF5A-486C-A8C5-ECC9F3942E4B}">
                <a14:imgProps xmlns:a14="http://schemas.microsoft.com/office/drawing/2010/main">
                  <a14:imgLayer r:embed="rId5">
                    <a14:imgEffect>
                      <a14:brightnessContrast bright="13000" contrast="6000"/>
                    </a14:imgEffect>
                  </a14:imgLayer>
                </a14:imgProps>
              </a:ext>
              <a:ext uri="{28A0092B-C50C-407E-A947-70E740481C1C}">
                <a14:useLocalDpi xmlns:a14="http://schemas.microsoft.com/office/drawing/2010/main" val="0"/>
              </a:ext>
            </a:extLst>
          </a:blip>
          <a:srcRect t="25032"/>
          <a:stretch/>
        </p:blipFill>
        <p:spPr>
          <a:xfrm>
            <a:off x="4114800" y="798323"/>
            <a:ext cx="4419600" cy="2326328"/>
          </a:xfrm>
          <a:prstGeom prst="rect">
            <a:avLst/>
          </a:prstGeom>
        </p:spPr>
      </p:pic>
      <p:sp>
        <p:nvSpPr>
          <p:cNvPr id="9" name="TextBox 9"/>
          <p:cNvSpPr txBox="1">
            <a:spLocks noChangeArrowheads="1"/>
          </p:cNvSpPr>
          <p:nvPr/>
        </p:nvSpPr>
        <p:spPr bwMode="auto">
          <a:xfrm>
            <a:off x="4083424" y="3162062"/>
            <a:ext cx="483197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US" sz="1400" b="1" dirty="0" smtClean="0">
                <a:solidFill>
                  <a:srgbClr val="0000FF"/>
                </a:solidFill>
                <a:latin typeface="+mn-lt"/>
                <a:cs typeface="Arial" charset="0"/>
              </a:rPr>
              <a:t>The workshop was attended by 70 participants from 30 countries in five continents. Directed by PNNL scientist, Yun Qian.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DOE-Sample-Slide-Highlights-Template.pot [Read-Only] [Compatibility Mode]" id="{D687F40B-6DBF-4FC1-B976-DF28DC8C0359}" vid="{526B9157-C459-492A-80D5-FD2FD4A271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87C177-EC90-44AD-9A9B-F08EF386F29F}">
  <ds:schemaRefs>
    <ds:schemaRef ds:uri="http://schemas.microsoft.com/sharepoint/v3/contenttype/forms"/>
  </ds:schemaRefs>
</ds:datastoreItem>
</file>

<file path=customXml/itemProps2.xml><?xml version="1.0" encoding="utf-8"?>
<ds:datastoreItem xmlns:ds="http://schemas.openxmlformats.org/officeDocument/2006/customXml" ds:itemID="{3A6ECAEB-82B6-4190-80A5-DF4796FF1A44}">
  <ds:schemaRefs>
    <ds:schemaRef ds:uri="http://schemas.microsoft.com/office/2006/documentManagement/types"/>
    <ds:schemaRef ds:uri="http://purl.org/dc/elements/1.1/"/>
    <ds:schemaRef ds:uri="http://purl.org/dc/terms/"/>
    <ds:schemaRef ds:uri="http://www.w3.org/XML/1998/namespace"/>
    <ds:schemaRef ds:uri="http://purl.org/dc/dcmitype/"/>
    <ds:schemaRef ds:uri="http://schemas.openxmlformats.org/package/2006/metadata/core-propertie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D8CED2AA-D824-4E80-8985-2C8A2D56BF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391</TotalTime>
  <Words>375</Words>
  <Application>Microsoft Office PowerPoint</Application>
  <PresentationFormat>On-screen Show (4:3)</PresentationFormat>
  <Paragraphs>22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 IM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Qian, Yun</dc:creator>
  <cp:lastModifiedBy>JOvink</cp:lastModifiedBy>
  <cp:revision>19</cp:revision>
  <cp:lastPrinted>2011-05-11T17:30:12Z</cp:lastPrinted>
  <dcterms:created xsi:type="dcterms:W3CDTF">2016-05-20T23:21:10Z</dcterms:created>
  <dcterms:modified xsi:type="dcterms:W3CDTF">2016-07-13T20:07:03Z</dcterms:modified>
</cp:coreProperties>
</file>