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8"/>
  </p:notesMasterIdLst>
  <p:sldIdLst>
    <p:sldId id="257" r:id="rId7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>
        <p:scale>
          <a:sx n="80" d="100"/>
          <a:sy n="80" d="100"/>
        </p:scale>
        <p:origin x="-726" y="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B577B6-49DF-44D2-8AC1-B1B0BB70D17E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3E739-7FFA-473F-A7FD-318EBF2C34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945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32B067A3-C279-4981-B070-CD538A904411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 smtClean="0"/>
              <a:t>http</a:t>
            </a:r>
            <a:r>
              <a:rPr lang="en-US" altLang="en-US" sz="1000" smtClean="0"/>
              <a:t>://www.pnnl.gov/science/highlights/highlights.asp?division=749</a:t>
            </a: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F525BC-06DA-4F4B-B4D8-B35971139510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468F5-EE14-4612-A0CE-FE95C95E22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3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A18043-B239-4770-9C2A-E9F0601DD28E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552D0-BED4-4F84-9169-4EA5EBEA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53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8A0D5D-78F7-4F5B-9B04-0811CA9C8E32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D5816-FCD7-421A-B72C-B3347285F5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8855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13694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8E7060-6AFE-49D6-B6B4-07322A6DCC8D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1F8D9-0BE3-41DD-ABDE-C41896E00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13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E6BFA6-65E0-44B4-9F0E-0FD5DF997587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E1A0A-877B-4E20-9262-3A60D93EDB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46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B38C58-D344-4F41-9CCF-9AB70F7AA737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A41F1-CA14-4EC6-9369-C91B9DC141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491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9F55E1-3E30-4D5D-82A2-DF7125BD9653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EF6F3-FFE7-40D2-9C34-1190D7B40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53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F6D2D5-95D9-478D-87EC-96C393C09189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9A48C-51C8-419E-A27C-A94AC5D6AD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76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AA8AC5-8A56-455F-9075-FFE0ACED9457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C8B44-0750-4698-ACD0-4CAA19C85E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89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383421-8124-46FB-9BCA-5AE48418C3A7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B11235-B272-47F2-9DBC-7E7A0668E8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070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D47C24-23F8-4FBE-8BFA-916E01F6651F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5E163-EC0B-4554-8EA4-C3B2DBDD47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80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BE08AAF-A230-4DCF-A349-C096B80075F0}" type="datetimeFigureOut">
              <a:rPr lang="en-US" altLang="en-US"/>
              <a:pPr/>
              <a:t>6/12/2015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BC192C4-F2BC-4218-84B9-A80B8638D9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838200"/>
            <a:ext cx="3581400" cy="523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/>
              <a:t>I</a:t>
            </a:r>
            <a:r>
              <a:rPr lang="en-US" altLang="en-US" sz="1600" dirty="0" smtClean="0"/>
              <a:t>dentify </a:t>
            </a:r>
            <a:r>
              <a:rPr lang="en-US" altLang="en-US" sz="1600" dirty="0"/>
              <a:t>which </a:t>
            </a:r>
            <a:r>
              <a:rPr lang="en-US" altLang="en-US" sz="1600" dirty="0" smtClean="0"/>
              <a:t>CAM5 parameters </a:t>
            </a:r>
            <a:r>
              <a:rPr lang="en-US" altLang="en-US" sz="1600" dirty="0"/>
              <a:t>are most influential </a:t>
            </a:r>
            <a:r>
              <a:rPr lang="en-US" altLang="en-US" sz="1600" dirty="0" smtClean="0"/>
              <a:t>on precipitation. Find the </a:t>
            </a:r>
            <a:r>
              <a:rPr lang="en-US" altLang="en-US" sz="1600" dirty="0"/>
              <a:t>sensitivity of </a:t>
            </a:r>
            <a:r>
              <a:rPr lang="en-US" altLang="en-US" sz="1600" dirty="0" smtClean="0"/>
              <a:t>precipitation mean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extreme, </a:t>
            </a:r>
            <a:r>
              <a:rPr lang="en-US" altLang="en-US" sz="1600" dirty="0"/>
              <a:t>and diurnal cycle </a:t>
            </a:r>
            <a:r>
              <a:rPr lang="en-US" altLang="en-US" sz="1600" dirty="0" smtClean="0"/>
              <a:t>and how the parameters vary by spatial </a:t>
            </a:r>
            <a:r>
              <a:rPr lang="en-US" altLang="en-US" sz="1600" dirty="0"/>
              <a:t>scale, region and </a:t>
            </a:r>
            <a:r>
              <a:rPr lang="en-US" altLang="en-US" sz="1600" dirty="0" smtClean="0"/>
              <a:t>season.</a:t>
            </a:r>
            <a:endParaRPr lang="en-US" altLang="en-US" sz="14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b="1" dirty="0" smtClean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Use two sampling approaches (the </a:t>
            </a:r>
            <a:r>
              <a:rPr lang="en-US" altLang="en-US" sz="1600" dirty="0"/>
              <a:t>Latin hypercube and quasi-Monte </a:t>
            </a:r>
            <a:r>
              <a:rPr lang="en-US" altLang="en-US" sz="1600" dirty="0" smtClean="0"/>
              <a:t>Carlo) to </a:t>
            </a:r>
            <a:r>
              <a:rPr lang="en-US" altLang="en-US" sz="1600" dirty="0"/>
              <a:t>effectively explore the high-dimensional parameter </a:t>
            </a:r>
            <a:r>
              <a:rPr lang="en-US" altLang="en-US" sz="1600" dirty="0" smtClean="0"/>
              <a:t>space 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Conduct two </a:t>
            </a:r>
            <a:r>
              <a:rPr lang="en-US" altLang="en-US" sz="1600" dirty="0"/>
              <a:t>large </a:t>
            </a:r>
            <a:r>
              <a:rPr lang="en-US" altLang="en-US" sz="1600" dirty="0" smtClean="0"/>
              <a:t>simulation sets: </a:t>
            </a:r>
            <a:r>
              <a:rPr lang="en-US" altLang="en-US" sz="1600" dirty="0"/>
              <a:t>one set with 1100 simulations for 22 cloud-related parameters and the other set with 256 simulations for aerosol parameters.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Apply a generalized </a:t>
            </a:r>
            <a:r>
              <a:rPr lang="en-US" altLang="en-US" sz="1600" dirty="0"/>
              <a:t>linear model </a:t>
            </a:r>
            <a:r>
              <a:rPr lang="en-US" altLang="en-US" sz="1600" dirty="0" smtClean="0"/>
              <a:t>to quantify parametric sensitivity. </a:t>
            </a:r>
            <a:endParaRPr lang="en-US" alt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7259"/>
            <a:ext cx="8610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+mn-lt"/>
                <a:cs typeface="Arial" pitchFamily="34" charset="0"/>
              </a:rPr>
              <a:t>Parametric Sensitivity and Uncertainty Quantification of Precipitation </a:t>
            </a:r>
            <a:r>
              <a:rPr lang="en-US" sz="2400" b="1" dirty="0">
                <a:latin typeface="+mn-lt"/>
                <a:cs typeface="Arial" pitchFamily="34" charset="0"/>
              </a:rPr>
              <a:t>at </a:t>
            </a:r>
            <a:r>
              <a:rPr lang="en-US" sz="2400" b="1" dirty="0" smtClean="0">
                <a:latin typeface="+mn-lt"/>
                <a:cs typeface="Arial" pitchFamily="34" charset="0"/>
              </a:rPr>
              <a:t>Global and Local Scales in CAM5 </a:t>
            </a:r>
            <a:endParaRPr lang="en-US" sz="2400" b="1" dirty="0">
              <a:latin typeface="+mn-lt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04800" y="6151602"/>
            <a:ext cx="8686801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000" dirty="0" smtClean="0">
                <a:latin typeface="Arial" charset="0"/>
              </a:rPr>
              <a:t>Qian Y, H Yan, Z Hou, G </a:t>
            </a:r>
            <a:r>
              <a:rPr lang="en-US" altLang="en-US" sz="1000" dirty="0" err="1" smtClean="0">
                <a:latin typeface="Arial" charset="0"/>
              </a:rPr>
              <a:t>Johannesson</a:t>
            </a:r>
            <a:r>
              <a:rPr lang="en-US" altLang="en-US" sz="1000" dirty="0" smtClean="0">
                <a:latin typeface="Arial" charset="0"/>
              </a:rPr>
              <a:t>, SA Klein, D Lucas, R Neale, PJ Rasch, LP </a:t>
            </a:r>
            <a:r>
              <a:rPr lang="en-US" altLang="en-US" sz="1000" dirty="0" err="1" smtClean="0">
                <a:latin typeface="Arial" charset="0"/>
              </a:rPr>
              <a:t>Swiler</a:t>
            </a:r>
            <a:r>
              <a:rPr lang="en-US" altLang="en-US" sz="1000" dirty="0" smtClean="0">
                <a:latin typeface="Arial" charset="0"/>
              </a:rPr>
              <a:t>, J </a:t>
            </a:r>
            <a:r>
              <a:rPr lang="en-US" altLang="en-US" sz="1000" dirty="0" err="1" smtClean="0">
                <a:latin typeface="Arial" charset="0"/>
              </a:rPr>
              <a:t>Tannahill</a:t>
            </a:r>
            <a:r>
              <a:rPr lang="en-US" altLang="en-US" sz="1000" dirty="0" smtClean="0">
                <a:latin typeface="Arial" charset="0"/>
              </a:rPr>
              <a:t>, H Wang, M Wang, and C Zhao. 2015. "Parametric Sensitivity Analysis of Precipitation at Global and Local Scales in the Community Atmosphere Model CAM5.“ </a:t>
            </a:r>
            <a:r>
              <a:rPr lang="en-US" altLang="en-US" sz="1000" i="1" dirty="0" smtClean="0">
                <a:latin typeface="Arial" charset="0"/>
              </a:rPr>
              <a:t>Journal of Advances in Modeling Earth Systems</a:t>
            </a:r>
            <a:r>
              <a:rPr lang="en-US" altLang="en-US" sz="1000" dirty="0" smtClean="0">
                <a:latin typeface="Arial" charset="0"/>
              </a:rPr>
              <a:t> 07. DOI:10.1002/2014MS000354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705600" y="1066800"/>
            <a:ext cx="228600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Sensitivity of 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mean precipitation over multiple regions 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and seasons to each parameter (on y-axis)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. T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hree 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columns for each region 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(on 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x-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axis) 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correspond to annual, JJA and DJF 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mean, respectively. 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Larger 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number indicates </a:t>
            </a:r>
            <a:r>
              <a:rPr lang="en-US" altLang="en-US" sz="1400" b="1" dirty="0">
                <a:solidFill>
                  <a:srgbClr val="0000FF"/>
                </a:solidFill>
                <a:latin typeface="+mn-lt"/>
              </a:rPr>
              <a:t>l</a:t>
            </a:r>
            <a:r>
              <a:rPr lang="en-US" altLang="en-US" sz="1400" b="1" dirty="0" smtClean="0">
                <a:solidFill>
                  <a:srgbClr val="0000FF"/>
                </a:solidFill>
                <a:latin typeface="+mn-lt"/>
              </a:rPr>
              <a:t>arger sensitivity.</a:t>
            </a:r>
            <a:endParaRPr lang="en-US" altLang="en-US" sz="14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733800" y="3590898"/>
            <a:ext cx="5181600" cy="258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marL="231775" indent="-231775"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Identified six </a:t>
            </a:r>
            <a:r>
              <a:rPr lang="en-US" altLang="en-US" sz="1600" dirty="0"/>
              <a:t>parameters having the greatest influences on </a:t>
            </a:r>
            <a:r>
              <a:rPr lang="en-US" altLang="en-US" sz="1600" dirty="0" smtClean="0"/>
              <a:t>global  precipitation</a:t>
            </a:r>
            <a:endParaRPr lang="en-US" altLang="en-US" sz="1600" dirty="0"/>
          </a:p>
          <a:p>
            <a:pPr marL="231775" indent="-231775"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/>
              <a:t>Precipitation does not always respond monotonically to parameter change. </a:t>
            </a:r>
          </a:p>
          <a:p>
            <a:pPr marL="231775" indent="-231775"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/>
              <a:t>Better understanding of CAM5 </a:t>
            </a:r>
            <a:r>
              <a:rPr lang="en-US" altLang="en-US" sz="1600" dirty="0"/>
              <a:t>model behavior associated with parameter uncertainties </a:t>
            </a:r>
            <a:r>
              <a:rPr lang="en-US" altLang="en-US" sz="1600" dirty="0" smtClean="0"/>
              <a:t>to guide </a:t>
            </a:r>
            <a:r>
              <a:rPr lang="en-US" altLang="en-US" sz="1600" dirty="0"/>
              <a:t>the next step to reducing model uncertainty in precipitation and </a:t>
            </a:r>
            <a:r>
              <a:rPr lang="en-US" altLang="en-US" sz="1600" dirty="0" smtClean="0"/>
              <a:t>developing </a:t>
            </a:r>
            <a:r>
              <a:rPr lang="en-US" altLang="en-US" sz="1600" dirty="0"/>
              <a:t>new </a:t>
            </a:r>
            <a:r>
              <a:rPr lang="en-US" altLang="en-US" sz="1600" dirty="0" smtClean="0"/>
              <a:t>parameterizations.</a:t>
            </a:r>
            <a:endParaRPr lang="en-US" altLang="en-US" sz="1600" dirty="0"/>
          </a:p>
        </p:txBody>
      </p:sp>
      <p:grpSp>
        <p:nvGrpSpPr>
          <p:cNvPr id="2" name="Group 1"/>
          <p:cNvGrpSpPr/>
          <p:nvPr/>
        </p:nvGrpSpPr>
        <p:grpSpPr>
          <a:xfrm>
            <a:off x="3581403" y="966787"/>
            <a:ext cx="2971796" cy="2614612"/>
            <a:chOff x="3581403" y="966787"/>
            <a:chExt cx="2971796" cy="2614612"/>
          </a:xfrm>
        </p:grpSpPr>
        <p:pic>
          <p:nvPicPr>
            <p:cNvPr id="9" name="Picture 8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19"/>
            <a:stretch/>
          </p:blipFill>
          <p:spPr>
            <a:xfrm rot="16200000">
              <a:off x="3838986" y="709204"/>
              <a:ext cx="2451868" cy="2967034"/>
            </a:xfrm>
            <a:prstGeom prst="rect">
              <a:avLst/>
            </a:prstGeom>
          </p:spPr>
        </p:pic>
        <p:pic>
          <p:nvPicPr>
            <p:cNvPr id="10" name="Picture 9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4461"/>
            <a:stretch/>
          </p:blipFill>
          <p:spPr bwMode="auto">
            <a:xfrm rot="16200000">
              <a:off x="5017769" y="2045970"/>
              <a:ext cx="251461" cy="2819398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ian-Slide-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FCA1A53D-7125-433F-B99C-7D98597359B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079988f7-7e0b-41ae-9b68-c2e871ce6e2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Qian-Slide-Highlights</Template>
  <TotalTime>1834</TotalTime>
  <Words>269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Qian-Slide-Highlights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JOvink</cp:lastModifiedBy>
  <cp:revision>17</cp:revision>
  <cp:lastPrinted>2011-05-11T17:30:12Z</cp:lastPrinted>
  <dcterms:created xsi:type="dcterms:W3CDTF">2015-04-04T00:31:10Z</dcterms:created>
  <dcterms:modified xsi:type="dcterms:W3CDTF">2015-06-12T18:40:28Z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