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9E5A-E73B-43AE-BFEB-2D00F436C75A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04C59-5B00-4CC5-8F5C-B5779D7E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60271-A53C-48A6-B19A-FB22DCAD9B9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3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4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6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7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1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C4DC9D-1E81-804E-8C45-6EEB7D5E42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0D1CE5-8866-8547-8B03-3F5DDA668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7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47800" y="2286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b="1" kern="0" smtClean="0">
                <a:solidFill>
                  <a:prstClr val="black"/>
                </a:solidFill>
              </a:rPr>
              <a:t>Probability of US Heat Waves Affected by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b="1" kern="0" smtClean="0">
                <a:solidFill>
                  <a:prstClr val="black"/>
                </a:solidFill>
              </a:rPr>
              <a:t>a Subseasonal Planetary Wave Pattern</a:t>
            </a:r>
            <a:endParaRPr kumimoji="1" lang="zh-CN" altLang="en-US" b="1" kern="0" smtClean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" b="17101"/>
          <a:stretch>
            <a:fillRect/>
          </a:stretch>
        </p:blipFill>
        <p:spPr bwMode="auto">
          <a:xfrm>
            <a:off x="296863" y="1752600"/>
            <a:ext cx="42513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89025" y="1073150"/>
            <a:ext cx="711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0" b="1" kern="0" smtClean="0">
                <a:solidFill>
                  <a:srgbClr val="1F497D"/>
                </a:solidFill>
              </a:rPr>
              <a:t>Haiyan Teng, Grant Branstator, Hailan Wang, Gerald A Meehl, Warren Washington</a:t>
            </a:r>
            <a:endParaRPr kumimoji="1" lang="zh-CN" altLang="en-US" sz="1400" b="1" kern="0" smtClean="0">
              <a:solidFill>
                <a:srgbClr val="1F497D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4752975" y="1752600"/>
            <a:ext cx="41941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400" dirty="0" smtClean="0">
                <a:solidFill>
                  <a:prstClr val="black"/>
                </a:solidFill>
                <a:ea typeface="ＭＳ Ｐゴシック" pitchFamily="34" charset="-128"/>
              </a:rPr>
              <a:t>Based on a 12,000-year integration of an atmospheric general circulation model CAM3, we identified a striking zonal wavenumber-5 </a:t>
            </a:r>
            <a:r>
              <a:rPr kumimoji="1" lang="en-US" altLang="zh-CN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Rossby</a:t>
            </a:r>
            <a:r>
              <a:rPr kumimoji="1" lang="en-US" altLang="zh-CN" sz="1400" dirty="0" smtClean="0">
                <a:solidFill>
                  <a:prstClr val="black"/>
                </a:solidFill>
                <a:ea typeface="ＭＳ Ｐゴシック" pitchFamily="34" charset="-128"/>
              </a:rPr>
              <a:t> wave pattern that is responsible for many US heat waves. </a:t>
            </a:r>
          </a:p>
          <a:p>
            <a:endParaRPr kumimoji="1" lang="en-US" altLang="zh-CN" sz="10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kumimoji="1" lang="en-US" altLang="zh-CN" sz="1400" dirty="0" smtClean="0">
                <a:solidFill>
                  <a:prstClr val="black"/>
                </a:solidFill>
                <a:ea typeface="ＭＳ Ｐゴシック" pitchFamily="34" charset="-128"/>
              </a:rPr>
              <a:t>This pattern can improve probability forecasts of US heat waves 15 days in advance in the model – a one or two standard deviation wave5 event makes a future heat wave twice or four times as likely to happen. </a:t>
            </a:r>
          </a:p>
          <a:p>
            <a:endParaRPr kumimoji="1" lang="en-US" altLang="zh-CN" sz="10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kumimoji="1" lang="en-US" altLang="zh-CN" sz="1400" dirty="0" smtClean="0">
                <a:solidFill>
                  <a:prstClr val="black"/>
                </a:solidFill>
                <a:ea typeface="ＭＳ Ｐゴシック" pitchFamily="34" charset="-128"/>
              </a:rPr>
              <a:t>This pattern resembles the leading pattern of </a:t>
            </a:r>
            <a:r>
              <a:rPr kumimoji="1" lang="en-US" altLang="zh-CN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subseasonal</a:t>
            </a:r>
            <a:r>
              <a:rPr kumimoji="1" lang="en-US" altLang="zh-CN" sz="1400" dirty="0" smtClean="0">
                <a:solidFill>
                  <a:prstClr val="black"/>
                </a:solidFill>
                <a:ea typeface="ＭＳ Ｐゴシック" pitchFamily="34" charset="-128"/>
              </a:rPr>
              <a:t> variability in nature. It has been associated with some historical droughts that lasted longer than </a:t>
            </a:r>
            <a:r>
              <a:rPr kumimoji="1" lang="en-US" altLang="zh-CN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subseasonal</a:t>
            </a:r>
            <a:r>
              <a:rPr kumimoji="1" lang="en-US" altLang="zh-CN" sz="1400" dirty="0" smtClean="0">
                <a:solidFill>
                  <a:prstClr val="black"/>
                </a:solidFill>
                <a:ea typeface="ＭＳ Ｐゴシック" pitchFamily="34" charset="-128"/>
              </a:rPr>
              <a:t> time scales (e.g. the 1952-1954 , 1988 droughts).</a:t>
            </a:r>
            <a:endParaRPr kumimoji="1" lang="zh-CN" altLang="en-US" sz="1400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698740" y="6341585"/>
            <a:ext cx="774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b="1" kern="0" dirty="0" err="1" smtClean="0">
                <a:solidFill>
                  <a:prstClr val="black"/>
                </a:solidFill>
              </a:rPr>
              <a:t>Teng</a:t>
            </a:r>
            <a:r>
              <a:rPr kumimoji="1" lang="en-US" altLang="zh-CN" sz="1000" b="1" kern="0" dirty="0" smtClean="0">
                <a:solidFill>
                  <a:prstClr val="black"/>
                </a:solidFill>
              </a:rPr>
              <a:t>, H., G. </a:t>
            </a:r>
            <a:r>
              <a:rPr kumimoji="1" lang="en-US" altLang="zh-CN" sz="1000" b="1" kern="0" dirty="0" err="1" smtClean="0">
                <a:solidFill>
                  <a:prstClr val="black"/>
                </a:solidFill>
              </a:rPr>
              <a:t>Branstator</a:t>
            </a:r>
            <a:r>
              <a:rPr kumimoji="1" lang="en-US" altLang="zh-CN" sz="1000" b="1" kern="0" dirty="0" smtClean="0">
                <a:solidFill>
                  <a:prstClr val="black"/>
                </a:solidFill>
              </a:rPr>
              <a:t>, </a:t>
            </a:r>
            <a:r>
              <a:rPr kumimoji="1" lang="en-US" altLang="zh-CN" sz="1000" b="1" kern="0" dirty="0" err="1" smtClean="0">
                <a:solidFill>
                  <a:prstClr val="black"/>
                </a:solidFill>
              </a:rPr>
              <a:t>H.Wang</a:t>
            </a:r>
            <a:r>
              <a:rPr kumimoji="1" lang="en-US" altLang="zh-CN" sz="1000" b="1" kern="0" dirty="0" smtClean="0">
                <a:solidFill>
                  <a:prstClr val="black"/>
                </a:solidFill>
              </a:rPr>
              <a:t>, </a:t>
            </a:r>
            <a:r>
              <a:rPr kumimoji="1" lang="en-US" altLang="zh-CN" sz="1000" b="1" kern="0" dirty="0" err="1" smtClean="0">
                <a:solidFill>
                  <a:prstClr val="black"/>
                </a:solidFill>
              </a:rPr>
              <a:t>G.A.Meehl</a:t>
            </a:r>
            <a:r>
              <a:rPr kumimoji="1" lang="en-US" altLang="zh-CN" sz="1000" b="1" kern="0" dirty="0" smtClean="0">
                <a:solidFill>
                  <a:prstClr val="black"/>
                </a:solidFill>
              </a:rPr>
              <a:t>, </a:t>
            </a:r>
            <a:r>
              <a:rPr kumimoji="1" lang="en-US" altLang="zh-CN" sz="1000" b="1" kern="0" dirty="0" err="1" smtClean="0">
                <a:solidFill>
                  <a:prstClr val="black"/>
                </a:solidFill>
              </a:rPr>
              <a:t>W.M.Washington</a:t>
            </a:r>
            <a:r>
              <a:rPr kumimoji="1" lang="en-US" altLang="zh-CN" sz="1000" b="1" kern="0" dirty="0" smtClean="0">
                <a:solidFill>
                  <a:prstClr val="black"/>
                </a:solidFill>
              </a:rPr>
              <a:t>, 2013: Probability of US heat waves affected by a </a:t>
            </a:r>
            <a:r>
              <a:rPr kumimoji="1" lang="en-US" altLang="zh-CN" sz="1000" b="1" kern="0" dirty="0" err="1" smtClean="0">
                <a:solidFill>
                  <a:prstClr val="black"/>
                </a:solidFill>
              </a:rPr>
              <a:t>subseasonal</a:t>
            </a:r>
            <a:r>
              <a:rPr kumimoji="1" lang="en-US" altLang="zh-CN" sz="1000" b="1" kern="0" dirty="0" smtClean="0">
                <a:solidFill>
                  <a:prstClr val="black"/>
                </a:solidFill>
              </a:rPr>
              <a:t> planetary wave pattern. Nature Geoscience, 6, 1056-1061.</a:t>
            </a:r>
            <a:endParaRPr kumimoji="1" lang="zh-CN" altLang="en-US" sz="1000" b="1" kern="0" dirty="0" smtClean="0">
              <a:solidFill>
                <a:prstClr val="black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400" y="59436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kern="0" smtClean="0">
                <a:solidFill>
                  <a:prstClr val="black"/>
                </a:solidFill>
              </a:rPr>
              <a:t>Contours: 300hPa streamfunction. Shading: precipitation. Arrows: Plumb vectors indicating energy propagation</a:t>
            </a:r>
          </a:p>
        </p:txBody>
      </p:sp>
    </p:spTree>
    <p:extLst>
      <p:ext uri="{BB962C8B-B14F-4D97-AF65-F5344CB8AC3E}">
        <p14:creationId xmlns:p14="http://schemas.microsoft.com/office/powerpoint/2010/main" val="1505432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1</cp:revision>
  <dcterms:created xsi:type="dcterms:W3CDTF">2014-12-08T22:38:57Z</dcterms:created>
  <dcterms:modified xsi:type="dcterms:W3CDTF">2014-12-08T22:40:12Z</dcterms:modified>
</cp:coreProperties>
</file>