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32" autoAdjust="0"/>
  </p:normalViewPr>
  <p:slideViewPr>
    <p:cSldViewPr>
      <p:cViewPr>
        <p:scale>
          <a:sx n="100" d="100"/>
          <a:sy n="100" d="100"/>
        </p:scale>
        <p:origin x="-2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90988A-B1F8-4F3A-AAD7-8ABD8564B2F7}" type="datetimeFigureOut">
              <a:rPr lang="en-US" smtClean="0"/>
              <a:t>8/16/2016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645738-F089-4C63-86F4-DC042693CB8F}" type="slidenum">
              <a:rPr lang="en-US" smtClean="0"/>
              <a:t>‹#›</a:t>
            </a:fld>
            <a:endParaRPr lang="en-US"/>
          </a:p>
        </p:txBody>
      </p:sp>
    </p:spTree>
    <p:extLst>
      <p:ext uri="{BB962C8B-B14F-4D97-AF65-F5344CB8AC3E}">
        <p14:creationId xmlns:p14="http://schemas.microsoft.com/office/powerpoint/2010/main" val="100609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smtClean="0">
                <a:solidFill>
                  <a:schemeClr val="tx1"/>
                </a:solidFill>
                <a:effectLst/>
                <a:latin typeface="+mn-lt"/>
                <a:ea typeface="+mn-ea"/>
                <a:cs typeface="+mn-cs"/>
              </a:rPr>
              <a:t>Summary:</a:t>
            </a:r>
            <a:r>
              <a:rPr lang="en-US" sz="1200" kern="1200" baseline="0" smtClean="0">
                <a:solidFill>
                  <a:schemeClr val="tx1"/>
                </a:solidFill>
                <a:effectLst/>
                <a:latin typeface="+mn-lt"/>
                <a:ea typeface="+mn-ea"/>
                <a:cs typeface="+mn-cs"/>
              </a:rPr>
              <a:t> </a:t>
            </a:r>
            <a:r>
              <a:rPr lang="en-US" sz="1200" kern="1200" smtClean="0">
                <a:solidFill>
                  <a:schemeClr val="tx1"/>
                </a:solidFill>
                <a:effectLst/>
                <a:latin typeface="+mn-lt"/>
                <a:ea typeface="+mn-ea"/>
                <a:cs typeface="+mn-cs"/>
              </a:rPr>
              <a:t>In </a:t>
            </a:r>
            <a:r>
              <a:rPr lang="en-US" sz="1200" kern="1200" dirty="0" smtClean="0">
                <a:solidFill>
                  <a:schemeClr val="tx1"/>
                </a:solidFill>
                <a:effectLst/>
                <a:latin typeface="+mn-lt"/>
                <a:ea typeface="+mn-ea"/>
                <a:cs typeface="+mn-cs"/>
              </a:rPr>
              <a:t>most climate models, the optical depth of low-level clouds increases with warming poleward of 40°. Although models agree on the sign, they disagree on the magnitude of this response. Building on previous results that suggest that the cloud response to temperature is timescale invariant for low-level clouds, we examined how well the year-to-year response in cloud reflectivity agreed between climate models and satellite observations. We found that most climate models tended to overestimate the increase in cloud reflectivity with warming. Instead of predicting an increase in cloud reflectivity, satellite-based estimates predict that the low-level clouds become slightly less reflective with warming. Because the year-to-year cloud response in climate models matches the response due to long-term global warming, this result has direct relevance to predicting how clouds will change with greenhouse gas-induced warming. The impact on changes in global temperature is likely small, but the results suggest that local warming in the middle and high latitudes from increased greenhouse gases are underestimated because of this bias in the models. </a:t>
            </a:r>
            <a:endParaRPr lang="en-US" alt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2306426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8/16/2016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382322989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9144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endParaRPr lang="en-US" altLang="en-US" sz="1600">
              <a:cs typeface="Arial" charset="0"/>
            </a:endParaRPr>
          </a:p>
        </p:txBody>
      </p:sp>
      <p:sp>
        <p:nvSpPr>
          <p:cNvPr id="3077" name="Rectangle 5"/>
          <p:cNvSpPr>
            <a:spLocks noChangeArrowheads="1"/>
          </p:cNvSpPr>
          <p:nvPr/>
        </p:nvSpPr>
        <p:spPr bwMode="auto">
          <a:xfrm>
            <a:off x="199362" y="300335"/>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b="1" dirty="0" smtClean="0">
                <a:solidFill>
                  <a:schemeClr val="bg1"/>
                </a:solidFill>
                <a:cs typeface="Calibri" panose="020F0502020204030204" pitchFamily="34" charset="0"/>
              </a:rPr>
              <a:t>Constraining cloud optical depth feedback with satellites</a:t>
            </a:r>
            <a:endParaRPr lang="en-US" sz="2400" dirty="0">
              <a:solidFill>
                <a:schemeClr val="bg1"/>
              </a:solidFill>
              <a:cs typeface="Calibri" panose="020F0502020204030204" pitchFamily="34" charset="0"/>
            </a:endParaRPr>
          </a:p>
        </p:txBody>
      </p:sp>
      <p:sp>
        <p:nvSpPr>
          <p:cNvPr id="3078" name="Text Box 6"/>
          <p:cNvSpPr txBox="1">
            <a:spLocks noChangeArrowheads="1"/>
          </p:cNvSpPr>
          <p:nvPr/>
        </p:nvSpPr>
        <p:spPr bwMode="auto">
          <a:xfrm>
            <a:off x="304800" y="6305490"/>
            <a:ext cx="8610599"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r>
              <a:rPr lang="en-US" sz="1000" dirty="0"/>
              <a:t>Terai, C. R., Klein, S. A. &amp; Zelinka, M. D. Constraining the low-cloud optical depth feedback at middle and high latitudes using satellite observations. </a:t>
            </a:r>
            <a:r>
              <a:rPr lang="en-US" sz="1000" i="1" dirty="0"/>
              <a:t>J. </a:t>
            </a:r>
            <a:r>
              <a:rPr lang="en-US" sz="1000" i="1" dirty="0" err="1"/>
              <a:t>Geophys</a:t>
            </a:r>
            <a:r>
              <a:rPr lang="en-US" sz="1000" i="1" dirty="0"/>
              <a:t>. Res. Atmos.</a:t>
            </a:r>
            <a:r>
              <a:rPr lang="en-US" sz="1000" dirty="0"/>
              <a:t>, 121, doi:10.1002/2016JD025233 (2016).</a:t>
            </a:r>
          </a:p>
        </p:txBody>
      </p:sp>
      <p:sp>
        <p:nvSpPr>
          <p:cNvPr id="3079" name="TextBox 9"/>
          <p:cNvSpPr txBox="1">
            <a:spLocks noChangeArrowheads="1"/>
          </p:cNvSpPr>
          <p:nvPr/>
        </p:nvSpPr>
        <p:spPr bwMode="auto">
          <a:xfrm>
            <a:off x="4191000" y="4926449"/>
            <a:ext cx="4530969"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US" sz="1400" b="1" dirty="0" smtClean="0">
                <a:solidFill>
                  <a:schemeClr val="accent1">
                    <a:lumMod val="75000"/>
                  </a:schemeClr>
                </a:solidFill>
                <a:latin typeface="+mn-lt"/>
                <a:cs typeface="Arial" charset="0"/>
              </a:rPr>
              <a:t>In climate models, actual changes in cloud optical depth due to 4K warming (</a:t>
            </a:r>
            <a:r>
              <a:rPr lang="en-US" sz="1400" b="1" i="1" dirty="0" smtClean="0">
                <a:solidFill>
                  <a:schemeClr val="accent1">
                    <a:lumMod val="75000"/>
                  </a:schemeClr>
                </a:solidFill>
                <a:latin typeface="+mn-lt"/>
                <a:cs typeface="Arial" charset="0"/>
              </a:rPr>
              <a:t>y</a:t>
            </a:r>
            <a:r>
              <a:rPr lang="en-US" sz="1400" b="1" dirty="0" smtClean="0">
                <a:solidFill>
                  <a:schemeClr val="accent1">
                    <a:lumMod val="75000"/>
                  </a:schemeClr>
                </a:solidFill>
                <a:latin typeface="+mn-lt"/>
                <a:cs typeface="Arial" charset="0"/>
              </a:rPr>
              <a:t>-axis) matches well with predictions based on the response of optical depth to changes in </a:t>
            </a:r>
            <a:r>
              <a:rPr lang="en-US" sz="1400" b="1" dirty="0">
                <a:solidFill>
                  <a:schemeClr val="accent1">
                    <a:lumMod val="75000"/>
                  </a:schemeClr>
                </a:solidFill>
                <a:cs typeface="Arial" charset="0"/>
              </a:rPr>
              <a:t>year-to-year </a:t>
            </a:r>
            <a:r>
              <a:rPr lang="en-US" sz="1400" b="1" dirty="0" smtClean="0">
                <a:solidFill>
                  <a:schemeClr val="accent1">
                    <a:lumMod val="75000"/>
                  </a:schemeClr>
                </a:solidFill>
                <a:cs typeface="Arial" charset="0"/>
              </a:rPr>
              <a:t>temperatures (</a:t>
            </a:r>
            <a:r>
              <a:rPr lang="en-US" sz="1400" b="1" i="1" dirty="0" smtClean="0">
                <a:solidFill>
                  <a:schemeClr val="accent1">
                    <a:lumMod val="75000"/>
                  </a:schemeClr>
                </a:solidFill>
                <a:cs typeface="Arial" charset="0"/>
              </a:rPr>
              <a:t>x</a:t>
            </a:r>
            <a:r>
              <a:rPr lang="en-US" sz="1400" b="1" dirty="0" smtClean="0">
                <a:solidFill>
                  <a:schemeClr val="accent1">
                    <a:lumMod val="75000"/>
                  </a:schemeClr>
                </a:solidFill>
                <a:cs typeface="Arial" charset="0"/>
              </a:rPr>
              <a:t>-axis). Compared to satellite estimates, most models overestimate the increase in optical depth.  </a:t>
            </a:r>
            <a:endParaRPr lang="en-US" sz="1400" b="1" dirty="0">
              <a:solidFill>
                <a:schemeClr val="accent1">
                  <a:lumMod val="75000"/>
                </a:schemeClr>
              </a:solidFill>
              <a:latin typeface="+mn-lt"/>
              <a:cs typeface="Arial" charset="0"/>
            </a:endParaRPr>
          </a:p>
        </p:txBody>
      </p:sp>
      <p:sp>
        <p:nvSpPr>
          <p:cNvPr id="10" name="Rectangle 2"/>
          <p:cNvSpPr>
            <a:spLocks noChangeArrowheads="1"/>
          </p:cNvSpPr>
          <p:nvPr/>
        </p:nvSpPr>
        <p:spPr bwMode="auto">
          <a:xfrm>
            <a:off x="152401" y="4648200"/>
            <a:ext cx="4114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sz="2400">
                <a:solidFill>
                  <a:schemeClr val="tx1"/>
                </a:solidFill>
                <a:latin typeface="Calibri" pitchFamily="34" charset="0"/>
                <a:ea typeface="MS PGothic" pitchFamily="34" charset="-128"/>
              </a:defRPr>
            </a:lvl1pPr>
            <a:lvl2pPr marL="742950" indent="-285750" eaLnBrk="0" hangingPunct="0">
              <a:tabLst>
                <a:tab pos="338138" algn="l"/>
              </a:tabLst>
              <a:defRPr sz="2400">
                <a:solidFill>
                  <a:schemeClr val="tx1"/>
                </a:solidFill>
                <a:latin typeface="Calibri" pitchFamily="34" charset="0"/>
                <a:ea typeface="MS PGothic" pitchFamily="34" charset="-128"/>
              </a:defRPr>
            </a:lvl2pPr>
            <a:lvl3pPr marL="1143000" indent="-228600" eaLnBrk="0" hangingPunct="0">
              <a:tabLst>
                <a:tab pos="338138" algn="l"/>
              </a:tabLst>
              <a:defRPr sz="2400">
                <a:solidFill>
                  <a:schemeClr val="tx1"/>
                </a:solidFill>
                <a:latin typeface="Calibri" pitchFamily="34" charset="0"/>
                <a:ea typeface="MS PGothic" pitchFamily="34" charset="-128"/>
              </a:defRPr>
            </a:lvl3pPr>
            <a:lvl4pPr marL="1600200" indent="-228600" eaLnBrk="0" hangingPunct="0">
              <a:tabLst>
                <a:tab pos="338138" algn="l"/>
              </a:tabLst>
              <a:defRPr sz="2400">
                <a:solidFill>
                  <a:schemeClr val="tx1"/>
                </a:solidFill>
                <a:latin typeface="Calibri" pitchFamily="34" charset="0"/>
                <a:ea typeface="MS PGothic" pitchFamily="34" charset="-128"/>
              </a:defRPr>
            </a:lvl4pPr>
            <a:lvl5pPr marL="2057400" indent="-228600" eaLnBrk="0" hangingPunct="0">
              <a:tabLst>
                <a:tab pos="338138" algn="l"/>
              </a:tabLst>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tabLst>
                <a:tab pos="338138" algn="l"/>
              </a:tabLst>
              <a:defRPr sz="2400">
                <a:solidFill>
                  <a:schemeClr val="tx1"/>
                </a:solidFill>
                <a:latin typeface="Calibri" pitchFamily="34" charset="0"/>
                <a:ea typeface="MS PGothic" pitchFamily="34" charset="-128"/>
              </a:defRPr>
            </a:lvl9pPr>
          </a:lstStyle>
          <a:p>
            <a:pPr algn="ctr" eaLnBrk="1" hangingPunct="1">
              <a:spcBef>
                <a:spcPct val="15000"/>
              </a:spcBef>
            </a:pPr>
            <a:endParaRPr lang="en-US" altLang="en-US" sz="1600" dirty="0"/>
          </a:p>
        </p:txBody>
      </p:sp>
      <p:sp>
        <p:nvSpPr>
          <p:cNvPr id="12" name="Rectangle 4"/>
          <p:cNvSpPr>
            <a:spLocks noChangeArrowheads="1"/>
          </p:cNvSpPr>
          <p:nvPr/>
        </p:nvSpPr>
        <p:spPr bwMode="auto">
          <a:xfrm>
            <a:off x="152400" y="990600"/>
            <a:ext cx="3352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spcBef>
                <a:spcPct val="15000"/>
              </a:spcBef>
            </a:pPr>
            <a:r>
              <a:rPr lang="en-US" altLang="en-US" sz="1800" b="1" dirty="0"/>
              <a:t>Objective</a:t>
            </a:r>
          </a:p>
          <a:p>
            <a:pPr eaLnBrk="1" hangingPunct="1">
              <a:spcBef>
                <a:spcPct val="15000"/>
              </a:spcBef>
              <a:buFont typeface="Arial" pitchFamily="34" charset="0"/>
              <a:buChar char="●"/>
            </a:pPr>
            <a:r>
              <a:rPr lang="en-US" altLang="en-US" sz="1600" dirty="0" smtClean="0"/>
              <a:t>Determine how much low-cloud reflectivity will respond to warming (optical depth feedback) in middle and high latitudes</a:t>
            </a:r>
          </a:p>
          <a:p>
            <a:pPr algn="ctr" eaLnBrk="1" hangingPunct="1">
              <a:spcBef>
                <a:spcPts val="1200"/>
              </a:spcBef>
            </a:pPr>
            <a:r>
              <a:rPr lang="en-US" altLang="en-US" sz="1800" b="1" dirty="0" smtClean="0"/>
              <a:t>Approach</a:t>
            </a:r>
            <a:endParaRPr lang="en-US" altLang="en-US" sz="1600" b="1" dirty="0" smtClean="0"/>
          </a:p>
          <a:p>
            <a:pPr eaLnBrk="1" hangingPunct="1">
              <a:spcBef>
                <a:spcPct val="15000"/>
              </a:spcBef>
              <a:buFont typeface="Arial" pitchFamily="34" charset="0"/>
              <a:buChar char="●"/>
            </a:pPr>
            <a:r>
              <a:rPr lang="en-US" altLang="en-US" sz="1600" dirty="0" smtClean="0"/>
              <a:t>Compare the response in climate models with satellite observations</a:t>
            </a:r>
          </a:p>
          <a:p>
            <a:pPr eaLnBrk="1" hangingPunct="1">
              <a:spcBef>
                <a:spcPct val="15000"/>
              </a:spcBef>
              <a:buFont typeface="Arial" pitchFamily="34" charset="0"/>
              <a:buChar char="●"/>
            </a:pPr>
            <a:r>
              <a:rPr lang="en-US" altLang="en-US" sz="1600" dirty="0" smtClean="0"/>
              <a:t>Use year-to-year response of cloud optical depth to temperature and stability changes to assess the agreement between models and satellites</a:t>
            </a:r>
          </a:p>
          <a:p>
            <a:pPr algn="ctr" eaLnBrk="1" hangingPunct="1">
              <a:spcBef>
                <a:spcPct val="15000"/>
              </a:spcBef>
            </a:pPr>
            <a:r>
              <a:rPr lang="en-US" altLang="en-US" sz="1800" b="1" dirty="0" smtClean="0"/>
              <a:t>Impact</a:t>
            </a:r>
            <a:endParaRPr lang="en-US" altLang="en-US" sz="1800" b="1" dirty="0"/>
          </a:p>
          <a:p>
            <a:pPr eaLnBrk="1" hangingPunct="1">
              <a:spcBef>
                <a:spcPct val="15000"/>
              </a:spcBef>
              <a:buFont typeface="Arial" pitchFamily="34" charset="0"/>
              <a:buChar char="●"/>
            </a:pPr>
            <a:r>
              <a:rPr lang="en-US" altLang="en-US" sz="1600" dirty="0" smtClean="0"/>
              <a:t>Most climate models likely overestimate the increase in low-cloud reflectivity with anthropogenic climate change and the associated negative feedback</a:t>
            </a:r>
            <a:endParaRPr lang="en-US" altLang="en-US" sz="1600" dirty="0"/>
          </a:p>
          <a:p>
            <a:pPr eaLnBrk="1" hangingPunct="1">
              <a:spcBef>
                <a:spcPct val="15000"/>
              </a:spcBef>
              <a:buFont typeface="Arial" pitchFamily="34" charset="0"/>
              <a:buChar char="●"/>
            </a:pPr>
            <a:endParaRPr lang="en-US" altLang="en-US" sz="1600" dirty="0" smtClean="0"/>
          </a:p>
          <a:p>
            <a:pPr eaLnBrk="1" hangingPunct="1">
              <a:spcBef>
                <a:spcPct val="15000"/>
              </a:spcBef>
              <a:buFont typeface="Arial" pitchFamily="34" charset="0"/>
              <a:buChar char="●"/>
            </a:pPr>
            <a:endParaRPr lang="en-US" altLang="en-US" sz="1600" dirty="0" smtClean="0"/>
          </a:p>
        </p:txBody>
      </p:sp>
      <p:pic>
        <p:nvPicPr>
          <p:cNvPr id="9" name="Picture 34" descr="lab_icon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6718" y="290155"/>
            <a:ext cx="445559"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terai1\Documents\Syncplicity Folders\Shared_folder\Feedback\Paper_documents\Revisions\constraining-low-cloud_20160707\Fig4_revise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115778"/>
            <a:ext cx="4906465" cy="376102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567457" y="2590800"/>
            <a:ext cx="652743" cy="276999"/>
          </a:xfrm>
          <a:prstGeom prst="rect">
            <a:avLst/>
          </a:prstGeom>
          <a:noFill/>
        </p:spPr>
        <p:txBody>
          <a:bodyPr wrap="none" rtlCol="0">
            <a:spAutoFit/>
          </a:bodyPr>
          <a:lstStyle/>
          <a:p>
            <a:r>
              <a:rPr lang="en-US" sz="1200" b="1" dirty="0" smtClean="0"/>
              <a:t>models</a:t>
            </a:r>
            <a:endParaRPr lang="en-US" sz="1200" b="1" dirty="0"/>
          </a:p>
        </p:txBody>
      </p:sp>
      <p:sp>
        <p:nvSpPr>
          <p:cNvPr id="4" name="Right Bracket 3"/>
          <p:cNvSpPr/>
          <p:nvPr/>
        </p:nvSpPr>
        <p:spPr>
          <a:xfrm>
            <a:off x="8564065" y="1981200"/>
            <a:ext cx="45719" cy="1371600"/>
          </a:xfrm>
          <a:prstGeom prst="rightBracket">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8458200" y="3543300"/>
            <a:ext cx="751809" cy="276999"/>
          </a:xfrm>
          <a:prstGeom prst="rect">
            <a:avLst/>
          </a:prstGeom>
          <a:noFill/>
        </p:spPr>
        <p:txBody>
          <a:bodyPr wrap="none" rtlCol="0">
            <a:spAutoFit/>
          </a:bodyPr>
          <a:lstStyle/>
          <a:p>
            <a:r>
              <a:rPr lang="en-US" sz="1200" b="1" dirty="0" smtClean="0"/>
              <a:t>satellites</a:t>
            </a:r>
            <a:endParaRPr lang="en-US" sz="1200" b="1" dirty="0"/>
          </a:p>
        </p:txBody>
      </p:sp>
      <p:sp>
        <p:nvSpPr>
          <p:cNvPr id="16" name="Right Bracket 15"/>
          <p:cNvSpPr/>
          <p:nvPr/>
        </p:nvSpPr>
        <p:spPr>
          <a:xfrm>
            <a:off x="8458200" y="3413760"/>
            <a:ext cx="45719" cy="548640"/>
          </a:xfrm>
          <a:prstGeom prst="rightBracket">
            <a:avLst/>
          </a:prstGeom>
          <a:ln>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64155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Ghan-slide-CLUBB-March2015</Presentation>
    <Funding xmlns="98b00cf3-a6ce-40de-8923-f140beb786e9">ESM, RGCM, ASR, ORLCF computing resources</Funding>
    <SlideDescription xmlns="http://schemas.microsoft.com/sharepoint/v3" xsi:nil="true"/>
  </documentManagement>
</p:properties>
</file>

<file path=customXml/itemProps1.xml><?xml version="1.0" encoding="utf-8"?>
<ds:datastoreItem xmlns:ds="http://schemas.openxmlformats.org/officeDocument/2006/customXml" ds:itemID="{17C11706-C08E-46DB-A51C-2002EDDF1A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57CF67-6BA6-4A1E-B8C5-B07E490E2EDB}">
  <ds:schemaRefs>
    <ds:schemaRef ds:uri="http://schemas.microsoft.com/office/2006/documentManagement/types"/>
    <ds:schemaRef ds:uri="http://schemas.openxmlformats.org/package/2006/metadata/core-properties"/>
    <ds:schemaRef ds:uri="98b00cf3-a6ce-40de-8923-f140beb786e9"/>
    <ds:schemaRef ds:uri="http://purl.org/dc/elements/1.1/"/>
    <ds:schemaRef ds:uri="http://schemas.microsoft.com/office/infopath/2007/PartnerControls"/>
    <ds:schemaRef ds:uri="http://schemas.microsoft.com/sharepoint/v3"/>
    <ds:schemaRef ds:uri="http://www.w3.org/XML/1998/namespace"/>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18639</TotalTime>
  <Words>362</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Ghan-slide-CLUBB-March2015</dc:title>
  <dc:creator>Steve.Ghan@pnnl.gov</dc:creator>
  <cp:lastModifiedBy>Terai, Christopher Ryutaro</cp:lastModifiedBy>
  <cp:revision>97</cp:revision>
  <cp:lastPrinted>2011-05-11T17:30:12Z</cp:lastPrinted>
  <dcterms:created xsi:type="dcterms:W3CDTF">2014-01-03T21:30:52Z</dcterms:created>
  <dcterms:modified xsi:type="dcterms:W3CDTF">2016-08-16T18:38:10Z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0x010100A22E315B1F3C42B49A0E90D2F9AB5AB100A3ADA40348D53C4EA114B46FA9468BEB</vt:lpwstr>
  </property>
  <property fmtid="{D5CDD505-2E9C-101B-9397-08002B2CF9AE}" pid="7" name="ContentType">
    <vt:lpwstr>Slide</vt:lpwstr>
  </property>
  <property fmtid="{D5CDD505-2E9C-101B-9397-08002B2CF9AE}" pid="8" name="Presentation">
    <vt:lpwstr>Ghan-slide-CLUBB-March2015</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ies>
</file>