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8C9E-D830-47E3-9681-3942F8F1F27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9FBD-6E96-41BD-8123-DFBA9CB9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3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7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0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9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38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62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5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9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4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0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3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4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40368" y="176021"/>
            <a:ext cx="8487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4F980D">
                    <a:alpha val="80000"/>
                  </a:srgbClr>
                </a:solidFill>
                <a:latin typeface="Gill Sans"/>
                <a:cs typeface="Gill Sans"/>
              </a:rPr>
              <a:t>Observational Constraint on Water Vapor Feedback</a:t>
            </a:r>
            <a:endParaRPr lang="en-US" sz="2400" b="1" dirty="0">
              <a:solidFill>
                <a:srgbClr val="4F980D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4431685" y="5997412"/>
            <a:ext cx="42005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Gordon, N. D., A. K. Jonko, P. M. Forster, and K. M. Shell, 2013:  An Observationally Based Constraint on the Water-Vapor Feedback, </a:t>
            </a:r>
            <a:r>
              <a:rPr lang="en-US" sz="11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J. </a:t>
            </a:r>
            <a:r>
              <a:rPr lang="en-US" sz="11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Geophys</a:t>
            </a:r>
            <a:r>
              <a:rPr lang="en-US" sz="11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Res.,</a:t>
            </a:r>
            <a:r>
              <a:rPr lang="en-US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118, doi:10.1002/2013JD020184. </a:t>
            </a:r>
            <a:endParaRPr lang="en-US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0673" y="5943561"/>
            <a:ext cx="4542959" cy="7384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17"/>
          <p:cNvSpPr txBox="1"/>
          <p:nvPr/>
        </p:nvSpPr>
        <p:spPr>
          <a:xfrm>
            <a:off x="4260671" y="3999117"/>
            <a:ext cx="4530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2953D2">
                    <a:alpha val="80000"/>
                  </a:srgbClr>
                </a:solidFill>
                <a:latin typeface="Gill Sans"/>
                <a:cs typeface="Gill Sans"/>
              </a:rPr>
              <a:t>  Impact/Results</a:t>
            </a:r>
            <a:endParaRPr lang="en-US" sz="1600" b="1" dirty="0">
              <a:solidFill>
                <a:srgbClr val="2953D2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6025" y="176021"/>
            <a:ext cx="8487607" cy="54993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025" y="848378"/>
            <a:ext cx="3781833" cy="58336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0673" y="2150032"/>
            <a:ext cx="4530135" cy="172696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0673" y="848378"/>
            <a:ext cx="4530136" cy="117923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60673" y="3999117"/>
            <a:ext cx="4530135" cy="182202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5"/>
          <p:cNvSpPr txBox="1"/>
          <p:nvPr/>
        </p:nvSpPr>
        <p:spPr>
          <a:xfrm>
            <a:off x="4260672" y="868765"/>
            <a:ext cx="453013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2953D2">
                    <a:alpha val="80000"/>
                  </a:srgbClr>
                </a:solidFill>
                <a:latin typeface="Gill Sans"/>
                <a:cs typeface="Gill Sans"/>
              </a:rPr>
              <a:t>  Objective</a:t>
            </a:r>
            <a:endParaRPr lang="en-US" sz="1600" b="1" dirty="0">
              <a:solidFill>
                <a:srgbClr val="2953D2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12" name="TextBox 16"/>
          <p:cNvSpPr txBox="1"/>
          <p:nvPr/>
        </p:nvSpPr>
        <p:spPr>
          <a:xfrm>
            <a:off x="4260671" y="2185506"/>
            <a:ext cx="4530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2953D2">
                    <a:alpha val="80000"/>
                  </a:srgbClr>
                </a:solidFill>
                <a:latin typeface="Gill Sans"/>
                <a:cs typeface="Gill Sans"/>
              </a:rPr>
              <a:t>  Approach </a:t>
            </a:r>
            <a:endParaRPr lang="en-US" sz="1400" b="1" dirty="0">
              <a:solidFill>
                <a:srgbClr val="2953D2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13" name="TextBox 51"/>
          <p:cNvSpPr txBox="1"/>
          <p:nvPr/>
        </p:nvSpPr>
        <p:spPr>
          <a:xfrm>
            <a:off x="378147" y="5631988"/>
            <a:ext cx="3719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solidFill>
                  <a:prstClr val="black"/>
                </a:solidFill>
                <a:latin typeface="Gill Sans"/>
                <a:cs typeface="Gill Sans"/>
              </a:rPr>
              <a:t>Figure: 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(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a) W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ater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vapor feedback values 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for14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AOGCMs 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calculated using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different record lengths, starting from the end of the record in year 2000 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and proceeding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back in time. N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ormalized by feedback value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for the entire 20th century. (b) Fraction of models that attain a short-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term feedback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value within 5% (black), 10% (blue), 15% (red), and 25% (green) of the </a:t>
            </a:r>
            <a:r>
              <a:rPr lang="en-US" sz="1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long-term value </a:t>
            </a:r>
            <a:r>
              <a:rPr lang="en-US" sz="1000" dirty="0">
                <a:solidFill>
                  <a:prstClr val="black"/>
                </a:solidFill>
                <a:latin typeface="Gill Sans Light"/>
                <a:cs typeface="Gill Sans Light"/>
              </a:rPr>
              <a:t>for each model.</a:t>
            </a:r>
            <a:endParaRPr lang="en-US" sz="900" dirty="0">
              <a:solidFill>
                <a:prstClr val="black"/>
              </a:solidFill>
              <a:latin typeface="Gill Sans Light"/>
              <a:cs typeface="Gill Sans Light"/>
            </a:endParaRPr>
          </a:p>
        </p:txBody>
      </p:sp>
      <p:sp>
        <p:nvSpPr>
          <p:cNvPr id="14" name="TextBox 2"/>
          <p:cNvSpPr txBox="1"/>
          <p:nvPr/>
        </p:nvSpPr>
        <p:spPr>
          <a:xfrm>
            <a:off x="4285152" y="2524060"/>
            <a:ext cx="454282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Use AIRS observations to compute a short-term water vapor feedback estimate 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Use CMIP3 archive to compute feedbacks for different record lengths 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The observational estimate constrains model short-term feedback</a:t>
            </a:r>
          </a:p>
          <a:p>
            <a:endParaRPr lang="en-US" sz="500" dirty="0" smtClean="0">
              <a:solidFill>
                <a:prstClr val="black"/>
              </a:solidFill>
              <a:latin typeface="Gill Sans Light"/>
              <a:cs typeface="Gill Sans Light"/>
            </a:endParaRPr>
          </a:p>
          <a:p>
            <a:r>
              <a:rPr lang="en-US" sz="700" dirty="0" smtClean="0">
                <a:solidFill>
                  <a:prstClr val="black"/>
                </a:solidFill>
                <a:latin typeface="Gill Sans Light"/>
                <a:cs typeface="Gill Sans Light"/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    A </a:t>
            </a:r>
            <a:r>
              <a:rPr lang="en-US" sz="1100" dirty="0" smtClean="0">
                <a:solidFill>
                  <a:srgbClr val="000000"/>
                </a:solidFill>
                <a:latin typeface="Gill Sans Light"/>
                <a:cs typeface="Gill Sans Light"/>
              </a:rPr>
              <a:t>combination of Partial Radiative Perturbations and the Gregory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Gill Sans Light"/>
                <a:cs typeface="Gill Sans Light"/>
              </a:rPr>
              <a:t>    regression method is used to 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compute feedbacks</a:t>
            </a:r>
            <a:endParaRPr lang="en-US" sz="1100" dirty="0">
              <a:solidFill>
                <a:prstClr val="black"/>
              </a:solidFill>
              <a:latin typeface="Gill Sans Light"/>
              <a:cs typeface="Gill Sans Light"/>
            </a:endParaRPr>
          </a:p>
        </p:txBody>
      </p:sp>
      <p:sp>
        <p:nvSpPr>
          <p:cNvPr id="15" name="TextBox 88"/>
          <p:cNvSpPr txBox="1"/>
          <p:nvPr/>
        </p:nvSpPr>
        <p:spPr>
          <a:xfrm>
            <a:off x="4260673" y="1234970"/>
            <a:ext cx="43106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Obtain an observational constraint for the water vapor feedback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Determine record length needed </a:t>
            </a:r>
            <a:r>
              <a:rPr lang="en-US" sz="1100" dirty="0">
                <a:solidFill>
                  <a:prstClr val="black"/>
                </a:solidFill>
                <a:latin typeface="Gill Sans Light"/>
                <a:cs typeface="Gill Sans Light"/>
              </a:rPr>
              <a:t>for 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an observational estimate to approach </a:t>
            </a:r>
            <a:r>
              <a:rPr lang="en-US" sz="1100" dirty="0">
                <a:solidFill>
                  <a:prstClr val="black"/>
                </a:solidFill>
                <a:latin typeface="Gill Sans Light"/>
                <a:cs typeface="Gill Sans Light"/>
              </a:rPr>
              <a:t>the long-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term, forced feedback </a:t>
            </a:r>
            <a:r>
              <a:rPr lang="en-US" sz="1100" dirty="0">
                <a:solidFill>
                  <a:prstClr val="black"/>
                </a:solidFill>
                <a:latin typeface="Gill Sans Light"/>
                <a:cs typeface="Gill Sans Light"/>
              </a:rPr>
              <a:t>value</a:t>
            </a:r>
            <a:endParaRPr lang="en-US" sz="1100" dirty="0" smtClean="0">
              <a:solidFill>
                <a:prstClr val="black"/>
              </a:solidFill>
              <a:latin typeface="Gill Sans Light"/>
              <a:cs typeface="Gill Sans Light"/>
            </a:endParaRPr>
          </a:p>
        </p:txBody>
      </p:sp>
      <p:sp>
        <p:nvSpPr>
          <p:cNvPr id="16" name="TextBox 89"/>
          <p:cNvSpPr txBox="1"/>
          <p:nvPr/>
        </p:nvSpPr>
        <p:spPr>
          <a:xfrm>
            <a:off x="4285153" y="4337671"/>
            <a:ext cx="45184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/>
              <a:buChar char="•"/>
            </a:pP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We estimate a water-vapor feedback from short-term variability for 2002-2009 of 2.2 +/- 0.4 Wm</a:t>
            </a:r>
            <a:r>
              <a:rPr lang="en-US" sz="1100" baseline="30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-2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K</a:t>
            </a:r>
            <a:r>
              <a:rPr lang="en-US" sz="1100" baseline="30000" dirty="0" smtClean="0">
                <a:solidFill>
                  <a:prstClr val="black"/>
                </a:solidFill>
                <a:latin typeface="Gill Sans Light"/>
                <a:cs typeface="Gill Sans Light"/>
              </a:rPr>
              <a:t>-1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solidFill>
                  <a:prstClr val="black"/>
                </a:solidFill>
                <a:latin typeface="Gill Sans Light"/>
                <a:cs typeface="Gill Sans Light"/>
              </a:rPr>
              <a:t>B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ased on this observational constraint, the </a:t>
            </a:r>
            <a:r>
              <a:rPr lang="en-US" sz="11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20</a:t>
            </a:r>
            <a:r>
              <a:rPr lang="en-US" sz="1100" baseline="300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th</a:t>
            </a:r>
            <a:r>
              <a:rPr lang="en-US" sz="11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 century water- vapor feedback is likely to be 1.9 to 2.8 Wm</a:t>
            </a:r>
            <a:r>
              <a:rPr lang="en-US" sz="1100" baseline="300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-2</a:t>
            </a:r>
            <a:r>
              <a:rPr lang="en-US" sz="11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K</a:t>
            </a:r>
            <a:r>
              <a:rPr lang="en-US" sz="1100" baseline="300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-1 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– larger than most previous estimates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solidFill>
                  <a:prstClr val="black"/>
                </a:solidFill>
                <a:latin typeface="Gill Sans Light"/>
                <a:cs typeface="Gill Sans Light"/>
              </a:rPr>
              <a:t>A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 minimum of </a:t>
            </a:r>
            <a:r>
              <a:rPr lang="en-US" sz="1100" dirty="0" smtClean="0">
                <a:solidFill>
                  <a:srgbClr val="D90000"/>
                </a:solidFill>
                <a:latin typeface="Gill Sans Light"/>
                <a:cs typeface="Gill Sans Light"/>
              </a:rPr>
              <a:t>20 years </a:t>
            </a:r>
            <a:r>
              <a:rPr lang="en-US" sz="1100" dirty="0" smtClean="0">
                <a:solidFill>
                  <a:prstClr val="black"/>
                </a:solidFill>
                <a:latin typeface="Gill Sans Light"/>
                <a:cs typeface="Gill Sans Light"/>
              </a:rPr>
              <a:t>of data are necessary to compute a forced, long-term water-vapor feedback</a:t>
            </a:r>
          </a:p>
        </p:txBody>
      </p:sp>
      <p:pic>
        <p:nvPicPr>
          <p:cNvPr id="17" name="Picture 16" descr="figure5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07" y="868765"/>
            <a:ext cx="3501616" cy="481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07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273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2014-12-08T19:49:21Z</dcterms:created>
  <dcterms:modified xsi:type="dcterms:W3CDTF">2014-12-08T19:51:28Z</dcterms:modified>
</cp:coreProperties>
</file>