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75"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87220" autoAdjust="0"/>
  </p:normalViewPr>
  <p:slideViewPr>
    <p:cSldViewPr>
      <p:cViewPr>
        <p:scale>
          <a:sx n="100" d="100"/>
          <a:sy n="100" d="100"/>
        </p:scale>
        <p:origin x="-2128" y="-80"/>
      </p:cViewPr>
      <p:guideLst>
        <p:guide orient="horz" pos="2160"/>
        <p:guide pos="2880"/>
      </p:guideLst>
    </p:cSldViewPr>
  </p:slideViewPr>
  <p:notesTextViewPr>
    <p:cViewPr>
      <p:scale>
        <a:sx n="100" d="100"/>
        <a:sy n="100" d="100"/>
      </p:scale>
      <p:origin x="0" y="264"/>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586A74D-81BC-4965-8D76-20C793EE69AD}" type="datetimeFigureOut">
              <a:rPr lang="en-US" smtClean="0"/>
              <a:pPr/>
              <a:t>7/17/16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BD793DC-401D-445D-9E15-8375BE67FA78}" type="slidenum">
              <a:rPr lang="en-US" smtClean="0"/>
              <a:pPr/>
              <a:t>‹#›</a:t>
            </a:fld>
            <a:endParaRPr lang="en-US" dirty="0"/>
          </a:p>
        </p:txBody>
      </p:sp>
    </p:spTree>
    <p:extLst>
      <p:ext uri="{BB962C8B-B14F-4D97-AF65-F5344CB8AC3E}">
        <p14:creationId xmlns:p14="http://schemas.microsoft.com/office/powerpoint/2010/main" val="40716871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dirty="0" smtClean="0">
                <a:solidFill>
                  <a:schemeClr val="tx1"/>
                </a:solidFill>
                <a:effectLst/>
                <a:latin typeface="+mn-lt"/>
                <a:ea typeface="+mn-ea"/>
                <a:cs typeface="+mn-cs"/>
              </a:rPr>
              <a:t>Evidence for Climate Change in Satellite Cloud Record</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Clouds substantially impact Earth’s energy budget by reflecting solar radiation back to space and by restricting emission of thermal radiation to space. Most of the uncertainty in how much the planet will warm in response to greenhouse gas emissions is due to uncertainty in how clouds will respond and impact Earth’s energy budget.  Records of cloudiness from satellites originally designed to monitor weather are plagued by erroneous variability related to changes in satellite orbit, instrument calibration and other factors, making them unsuitable for assessing how clouds have been responding to global warming. In this study, a partially DOE-funded team used novel techniques to remove spurious variability from the satellite cloud records. The corrected records exhibited several large-scale patterns of cloud change between the 1980s and 2000s: poleward retreat of mid-latitude storm tracks, expansion of subtropical dry zones, and increasing height of the highest cloud tops.  These changes were found in several independent datasets, and were shown to be consistent with cloud changes robustly predicted by global climate models. All of these changes are likely to have had a warming effect on the planet, and lend credence to the amplifying cloud feedbacks that are present in nearly all climate </a:t>
            </a:r>
            <a:r>
              <a:rPr lang="en-US" sz="1200" kern="1200" smtClean="0">
                <a:solidFill>
                  <a:schemeClr val="tx1"/>
                </a:solidFill>
                <a:effectLst/>
                <a:latin typeface="+mn-lt"/>
                <a:ea typeface="+mn-ea"/>
                <a:cs typeface="+mn-cs"/>
              </a:rPr>
              <a:t>models.</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BC80B9A-C993-4CEA-8A39-3AFD6A021F27}"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7636D64-B606-4833-8E9E-A8FC51B35A1D}" type="datetimeFigureOut">
              <a:rPr lang="en-US" smtClean="0"/>
              <a:pPr/>
              <a:t>7/17/16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636D64-B606-4833-8E9E-A8FC51B35A1D}" type="datetimeFigureOut">
              <a:rPr lang="en-US" smtClean="0"/>
              <a:pPr/>
              <a:t>7/17/16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636D64-B606-4833-8E9E-A8FC51B35A1D}" type="datetimeFigureOut">
              <a:rPr lang="en-US" smtClean="0"/>
              <a:pPr/>
              <a:t>7/17/16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5"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dirty="0">
              <a:latin typeface="Arial" pitchFamily="34" charset="0"/>
            </a:endParaRPr>
          </a:p>
        </p:txBody>
      </p:sp>
      <p:sp>
        <p:nvSpPr>
          <p:cNvPr id="6"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dirty="0">
              <a:latin typeface="Arial" pitchFamily="34" charset="0"/>
            </a:endParaRPr>
          </a:p>
        </p:txBody>
      </p:sp>
      <p:sp>
        <p:nvSpPr>
          <p:cNvPr id="7" name="Rectangle 235"/>
          <p:cNvSpPr>
            <a:spLocks noChangeArrowheads="1"/>
          </p:cNvSpPr>
          <p:nvPr/>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hangingPunct="0">
              <a:lnSpc>
                <a:spcPct val="90000"/>
              </a:lnSpc>
              <a:defRPr/>
            </a:pPr>
            <a:r>
              <a:rPr lang="en-US" sz="1200" b="1" dirty="0">
                <a:solidFill>
                  <a:schemeClr val="bg1"/>
                </a:solidFill>
                <a:ea typeface="Rod"/>
                <a:cs typeface="Rod"/>
              </a:rPr>
              <a:t>Department of Energy  •  Office of Science  •  Biological and Environmental Research</a:t>
            </a:r>
          </a:p>
        </p:txBody>
      </p:sp>
      <p:sp>
        <p:nvSpPr>
          <p:cNvPr id="2" name="Title 1"/>
          <p:cNvSpPr>
            <a:spLocks noGrp="1"/>
          </p:cNvSpPr>
          <p:nvPr>
            <p:ph type="title"/>
          </p:nvPr>
        </p:nvSpPr>
        <p:spPr>
          <a:xfrm>
            <a:off x="457200" y="381000"/>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838200" y="1600200"/>
            <a:ext cx="38481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838700" y="1600200"/>
            <a:ext cx="3848100" cy="4525963"/>
          </a:xfrm>
        </p:spPr>
        <p:txBody>
          <a:bodyPr/>
          <a:lstStyle/>
          <a:p>
            <a:pPr lvl="0"/>
            <a:endParaRPr lang="en-US" noProof="0" dirty="0"/>
          </a:p>
        </p:txBody>
      </p:sp>
      <p:sp>
        <p:nvSpPr>
          <p:cNvPr id="9" name="Slide Number Placeholder 4"/>
          <p:cNvSpPr>
            <a:spLocks noGrp="1"/>
          </p:cNvSpPr>
          <p:nvPr>
            <p:ph type="sldNum" sz="quarter" idx="10"/>
          </p:nvPr>
        </p:nvSpPr>
        <p:spPr/>
        <p:txBody>
          <a:bodyPr/>
          <a:lstStyle>
            <a:lvl1pPr eaLnBrk="0" hangingPunct="0">
              <a:defRPr>
                <a:latin typeface="Arial" charset="0"/>
              </a:defRPr>
            </a:lvl1pPr>
          </a:lstStyle>
          <a:p>
            <a:pPr>
              <a:defRPr/>
            </a:pPr>
            <a:fld id="{2113C00A-46C3-4695-A1BF-A4D51761E616}" type="slidenum">
              <a:rPr lang="en-US"/>
              <a:pPr>
                <a:defRPr/>
              </a:pPr>
              <a:t>‹#›</a:t>
            </a:fld>
            <a:endParaRPr lang="en-US" dirty="0"/>
          </a:p>
        </p:txBody>
      </p:sp>
      <p:sp>
        <p:nvSpPr>
          <p:cNvPr id="10" name="Rectangle 235"/>
          <p:cNvSpPr>
            <a:spLocks noChangeArrowheads="1"/>
          </p:cNvSpPr>
          <p:nvPr userDrawn="1"/>
        </p:nvSpPr>
        <p:spPr bwMode="auto">
          <a:xfrm>
            <a:off x="-34926" y="6646863"/>
            <a:ext cx="2320925" cy="274637"/>
          </a:xfrm>
          <a:prstGeom prst="rect">
            <a:avLst/>
          </a:prstGeom>
          <a:noFill/>
          <a:ln w="9525" algn="ctr">
            <a:noFill/>
            <a:miter lim="800000"/>
            <a:headEnd/>
            <a:tailEnd/>
          </a:ln>
          <a:effectLst/>
        </p:spPr>
        <p:txBody>
          <a:bodyPr/>
          <a:lstStyle/>
          <a:p>
            <a:pPr marL="171450" indent="-171450" eaLnBrk="0" hangingPunct="0">
              <a:lnSpc>
                <a:spcPct val="90000"/>
              </a:lnSpc>
              <a:defRPr/>
            </a:pPr>
            <a:fld id="{3CF22588-4ED6-4D73-B710-A92B6386A90D}" type="slidenum">
              <a:rPr lang="en-US" sz="1000">
                <a:solidFill>
                  <a:schemeClr val="bg1"/>
                </a:solidFill>
                <a:ea typeface="Rod"/>
                <a:cs typeface="Rod"/>
              </a:rPr>
              <a:pPr marL="171450" indent="-171450" eaLnBrk="0" hangingPunct="0">
                <a:lnSpc>
                  <a:spcPct val="90000"/>
                </a:lnSpc>
                <a:defRPr/>
              </a:pPr>
              <a:t>‹#›</a:t>
            </a:fld>
            <a:r>
              <a:rPr lang="en-US" sz="1000" dirty="0">
                <a:solidFill>
                  <a:schemeClr val="bg1"/>
                </a:solidFill>
                <a:ea typeface="Rod"/>
                <a:cs typeface="Rod"/>
              </a:rPr>
              <a:t>	 </a:t>
            </a:r>
            <a:r>
              <a:rPr lang="en-US" sz="1200" b="1" dirty="0" smtClean="0">
                <a:solidFill>
                  <a:schemeClr val="bg1"/>
                </a:solidFill>
                <a:ea typeface="Rod"/>
                <a:cs typeface="Rod"/>
              </a:rPr>
              <a:t>BER Climate Research</a:t>
            </a:r>
            <a:endParaRPr lang="en-US" sz="1200" b="1" dirty="0">
              <a:solidFill>
                <a:schemeClr val="bg1"/>
              </a:solidFill>
              <a:ea typeface="Rod"/>
              <a:cs typeface="Rod"/>
            </a:endParaRPr>
          </a:p>
        </p:txBody>
      </p:sp>
    </p:spTree>
  </p:cSld>
  <p:clrMapOvr>
    <a:masterClrMapping/>
  </p:clrMapOvr>
  <p:transition xmlns:p14="http://schemas.microsoft.com/office/powerpoint/2010/mai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636D64-B606-4833-8E9E-A8FC51B35A1D}" type="datetimeFigureOut">
              <a:rPr lang="en-US" smtClean="0"/>
              <a:pPr/>
              <a:t>7/17/16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636D64-B606-4833-8E9E-A8FC51B35A1D}" type="datetimeFigureOut">
              <a:rPr lang="en-US" smtClean="0"/>
              <a:pPr/>
              <a:t>7/17/16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7636D64-B606-4833-8E9E-A8FC51B35A1D}" type="datetimeFigureOut">
              <a:rPr lang="en-US" smtClean="0"/>
              <a:pPr/>
              <a:t>7/17/16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7636D64-B606-4833-8E9E-A8FC51B35A1D}" type="datetimeFigureOut">
              <a:rPr lang="en-US" smtClean="0"/>
              <a:pPr/>
              <a:t>7/17/16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7636D64-B606-4833-8E9E-A8FC51B35A1D}" type="datetimeFigureOut">
              <a:rPr lang="en-US" smtClean="0"/>
              <a:pPr/>
              <a:t>7/17/16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636D64-B606-4833-8E9E-A8FC51B35A1D}" type="datetimeFigureOut">
              <a:rPr lang="en-US" smtClean="0"/>
              <a:pPr/>
              <a:t>7/17/16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7/17/16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7/17/16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636D64-B606-4833-8E9E-A8FC51B35A1D}" type="datetimeFigureOut">
              <a:rPr lang="en-US" smtClean="0"/>
              <a:pPr/>
              <a:t>7/17/16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C275B-07AD-4C9E-AB1F-13419A9373D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p:cNvSpPr txBox="1">
            <a:spLocks noChangeArrowheads="1"/>
          </p:cNvSpPr>
          <p:nvPr/>
        </p:nvSpPr>
        <p:spPr bwMode="auto">
          <a:xfrm>
            <a:off x="444500" y="3759200"/>
            <a:ext cx="184150" cy="369888"/>
          </a:xfrm>
          <a:prstGeom prst="rect">
            <a:avLst/>
          </a:prstGeom>
          <a:noFill/>
          <a:ln w="9525">
            <a:noFill/>
            <a:miter lim="800000"/>
            <a:headEnd/>
            <a:tailEnd/>
          </a:ln>
        </p:spPr>
        <p:txBody>
          <a:bodyPr wrap="none">
            <a:spAutoFit/>
          </a:bodyPr>
          <a:lstStyle/>
          <a:p>
            <a:endParaRPr lang="en-US" dirty="0"/>
          </a:p>
        </p:txBody>
      </p:sp>
      <p:sp>
        <p:nvSpPr>
          <p:cNvPr id="5" name="TextBox 4"/>
          <p:cNvSpPr txBox="1"/>
          <p:nvPr/>
        </p:nvSpPr>
        <p:spPr>
          <a:xfrm>
            <a:off x="0" y="76200"/>
            <a:ext cx="8915400" cy="954107"/>
          </a:xfrm>
          <a:prstGeom prst="rect">
            <a:avLst/>
          </a:prstGeom>
          <a:noFill/>
        </p:spPr>
        <p:txBody>
          <a:bodyPr wrap="square">
            <a:spAutoFit/>
          </a:bodyPr>
          <a:lstStyle/>
          <a:p>
            <a:r>
              <a:rPr lang="en-US" sz="2800" b="1" dirty="0"/>
              <a:t>Evidence for Climate Change </a:t>
            </a:r>
            <a:r>
              <a:rPr lang="en-US" sz="2800" b="1" dirty="0" smtClean="0"/>
              <a:t/>
            </a:r>
            <a:br>
              <a:rPr lang="en-US" sz="2800" b="1" dirty="0" smtClean="0"/>
            </a:br>
            <a:r>
              <a:rPr lang="en-US" sz="2800" b="1" dirty="0" smtClean="0"/>
              <a:t>in </a:t>
            </a:r>
            <a:r>
              <a:rPr lang="en-US" sz="2800" b="1" dirty="0"/>
              <a:t>the Satellite Cloud Record</a:t>
            </a:r>
            <a:endParaRPr lang="en-US" sz="2800" dirty="0"/>
          </a:p>
        </p:txBody>
      </p:sp>
      <p:sp>
        <p:nvSpPr>
          <p:cNvPr id="12" name="TextBox 11"/>
          <p:cNvSpPr txBox="1"/>
          <p:nvPr/>
        </p:nvSpPr>
        <p:spPr>
          <a:xfrm>
            <a:off x="76200" y="6172200"/>
            <a:ext cx="8839200" cy="43088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sz="1100" b="1" dirty="0"/>
              <a:t>Reference</a:t>
            </a:r>
            <a:r>
              <a:rPr lang="en-GB" sz="1100" b="1" dirty="0" smtClean="0"/>
              <a:t>: </a:t>
            </a:r>
            <a:r>
              <a:rPr lang="en-GB" sz="1100" dirty="0" smtClean="0"/>
              <a:t> </a:t>
            </a:r>
            <a:r>
              <a:rPr lang="en-GB" sz="1100" dirty="0" smtClean="0"/>
              <a:t>Norris</a:t>
            </a:r>
            <a:r>
              <a:rPr lang="en-GB" sz="1100" dirty="0"/>
              <a:t>, J. R., R. J. Allen, A. T. Evan, M. D. Zelinka, C. W. O’Dell, and S. A. Klein, 2016: Evidence for Climate Change in the Satellite Cloud Record, </a:t>
            </a:r>
            <a:r>
              <a:rPr lang="en-GB" sz="1100" i="1" dirty="0"/>
              <a:t>Nature</a:t>
            </a:r>
            <a:r>
              <a:rPr lang="en-GB" sz="1100" dirty="0"/>
              <a:t>, doi:10.1038/nature18273.</a:t>
            </a:r>
          </a:p>
        </p:txBody>
      </p:sp>
      <p:sp>
        <p:nvSpPr>
          <p:cNvPr id="2" name="Rectangle 1"/>
          <p:cNvSpPr/>
          <p:nvPr/>
        </p:nvSpPr>
        <p:spPr>
          <a:xfrm>
            <a:off x="7775378" y="762000"/>
            <a:ext cx="381000" cy="457200"/>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TextBox 12"/>
          <p:cNvSpPr txBox="1"/>
          <p:nvPr/>
        </p:nvSpPr>
        <p:spPr>
          <a:xfrm>
            <a:off x="0" y="1371600"/>
            <a:ext cx="4648200" cy="4524316"/>
          </a:xfrm>
          <a:prstGeom prst="rect">
            <a:avLst/>
          </a:prstGeom>
          <a:noFill/>
        </p:spPr>
        <p:txBody>
          <a:bodyPr wrap="square" rtlCol="0">
            <a:spAutoFit/>
          </a:bodyPr>
          <a:lstStyle/>
          <a:p>
            <a:r>
              <a:rPr lang="en-US" sz="1600" b="1" u="sng" dirty="0" smtClean="0"/>
              <a:t>Objective</a:t>
            </a:r>
            <a:r>
              <a:rPr lang="en-US" sz="1600" b="1" dirty="0"/>
              <a:t>:</a:t>
            </a:r>
            <a:r>
              <a:rPr lang="en-US" sz="1600" dirty="0"/>
              <a:t> </a:t>
            </a:r>
            <a:r>
              <a:rPr lang="en-US" sz="1600" dirty="0" smtClean="0"/>
              <a:t>Most </a:t>
            </a:r>
            <a:r>
              <a:rPr lang="en-US" sz="1600" dirty="0"/>
              <a:t>of the uncertainty in how much the planet will warm in response to greenhouse gas emissions is due to uncertainty in how clouds will respond and impact Earth’s energy budget. </a:t>
            </a:r>
            <a:r>
              <a:rPr lang="en-US" sz="1600" dirty="0" smtClean="0"/>
              <a:t>Unfortunately, assessing how clouds have changed as the planet has warmed over recent decades is impeded by the fact that records </a:t>
            </a:r>
            <a:r>
              <a:rPr lang="en-US" sz="1600" dirty="0"/>
              <a:t>of cloudiness from </a:t>
            </a:r>
            <a:r>
              <a:rPr lang="en-US" sz="1600" dirty="0" smtClean="0"/>
              <a:t>weather satellites are </a:t>
            </a:r>
            <a:r>
              <a:rPr lang="en-US" sz="1600" dirty="0"/>
              <a:t>plagued by </a:t>
            </a:r>
            <a:r>
              <a:rPr lang="en-US" sz="1600" dirty="0" smtClean="0"/>
              <a:t>spurious variability.</a:t>
            </a:r>
            <a:br>
              <a:rPr lang="en-US" sz="1600" dirty="0" smtClean="0"/>
            </a:br>
            <a:r>
              <a:rPr lang="en-US" sz="1600" dirty="0" smtClean="0"/>
              <a:t/>
            </a:r>
            <a:br>
              <a:rPr lang="en-US" sz="1600" dirty="0" smtClean="0"/>
            </a:br>
            <a:r>
              <a:rPr lang="en-US" sz="1600" b="1" u="sng" dirty="0" smtClean="0"/>
              <a:t>Research</a:t>
            </a:r>
            <a:r>
              <a:rPr lang="en-US" sz="1600" b="1" dirty="0" smtClean="0"/>
              <a:t>:</a:t>
            </a:r>
            <a:r>
              <a:rPr lang="en-US" sz="1600" dirty="0" smtClean="0"/>
              <a:t> The authors used novel techniques to remove sources of spurious variability from the satellite cloud records. These include variations related to changes </a:t>
            </a:r>
            <a:r>
              <a:rPr lang="en-US" sz="1600" dirty="0"/>
              <a:t>in satellite zenith angle, drifts in satellite equatorial crossing time, and unrealistic large-scale </a:t>
            </a:r>
            <a:r>
              <a:rPr lang="en-US" sz="1600" dirty="0" smtClean="0"/>
              <a:t>spatially coherent anomalies associated </a:t>
            </a:r>
            <a:r>
              <a:rPr lang="en-US" sz="1600" dirty="0"/>
              <a:t>with known and unidentified problems in instrument calibration and </a:t>
            </a:r>
            <a:r>
              <a:rPr lang="en-US" sz="1600" dirty="0" smtClean="0"/>
              <a:t>ancillary data</a:t>
            </a:r>
            <a:r>
              <a:rPr lang="en-US" sz="1600" dirty="0"/>
              <a:t>.</a:t>
            </a:r>
          </a:p>
          <a:p>
            <a:r>
              <a:rPr lang="en-US" sz="1600" dirty="0" smtClean="0"/>
              <a:t> </a:t>
            </a:r>
            <a:endParaRPr lang="en-US" sz="1600" u="sng" dirty="0" smtClean="0"/>
          </a:p>
        </p:txBody>
      </p:sp>
      <p:sp>
        <p:nvSpPr>
          <p:cNvPr id="14" name="TextBox 13"/>
          <p:cNvSpPr txBox="1"/>
          <p:nvPr/>
        </p:nvSpPr>
        <p:spPr>
          <a:xfrm>
            <a:off x="4800600" y="2895600"/>
            <a:ext cx="4343400" cy="3293209"/>
          </a:xfrm>
          <a:prstGeom prst="rect">
            <a:avLst/>
          </a:prstGeom>
          <a:noFill/>
        </p:spPr>
        <p:txBody>
          <a:bodyPr wrap="square" rtlCol="0">
            <a:spAutoFit/>
          </a:bodyPr>
          <a:lstStyle/>
          <a:p>
            <a:r>
              <a:rPr lang="en-US" sz="1600" b="1" u="sng" dirty="0" smtClean="0"/>
              <a:t>Impact</a:t>
            </a:r>
            <a:r>
              <a:rPr lang="en-US" sz="1600" b="1" dirty="0" smtClean="0"/>
              <a:t>: </a:t>
            </a:r>
            <a:r>
              <a:rPr lang="en-US" sz="1600" dirty="0"/>
              <a:t>The corrected records exhibited several large-scale patterns of cloud change between the 1980s and 2000s: poleward retreat of mid-latitude storm tracks, expansion of subtropical dry zones, and increasing height of the highest cloud tops.  These changes were found in several independent datasets, and were shown to be consistent with cloud changes robustly predicted by global climate models. All of these changes are likely to have had a warming effect on the planet, </a:t>
            </a:r>
            <a:r>
              <a:rPr lang="en-US" sz="1600" dirty="0" smtClean="0"/>
              <a:t>lending </a:t>
            </a:r>
            <a:r>
              <a:rPr lang="en-US" sz="1600" dirty="0"/>
              <a:t>credence to the amplifying cloud feedbacks that </a:t>
            </a:r>
            <a:r>
              <a:rPr lang="en-US" sz="1600" dirty="0" smtClean="0"/>
              <a:t>nearly </a:t>
            </a:r>
            <a:r>
              <a:rPr lang="en-US" sz="1600" dirty="0"/>
              <a:t>all climate </a:t>
            </a:r>
            <a:r>
              <a:rPr lang="en-US" sz="1600" dirty="0" smtClean="0"/>
              <a:t>models simulate.</a:t>
            </a:r>
            <a:endParaRPr lang="en-US" sz="1600" u="sng" dirty="0"/>
          </a:p>
          <a:p>
            <a:endParaRPr lang="en-US" sz="1600" dirty="0" smtClean="0"/>
          </a:p>
        </p:txBody>
      </p:sp>
      <p:sp>
        <p:nvSpPr>
          <p:cNvPr id="10" name="Rectangle 9"/>
          <p:cNvSpPr/>
          <p:nvPr/>
        </p:nvSpPr>
        <p:spPr>
          <a:xfrm>
            <a:off x="4724399" y="2096869"/>
            <a:ext cx="4442607" cy="646331"/>
          </a:xfrm>
          <a:prstGeom prst="rect">
            <a:avLst/>
          </a:prstGeom>
        </p:spPr>
        <p:txBody>
          <a:bodyPr wrap="square">
            <a:spAutoFit/>
          </a:bodyPr>
          <a:lstStyle/>
          <a:p>
            <a:r>
              <a:rPr lang="en-US" sz="1200" i="1" dirty="0"/>
              <a:t>Locations where </a:t>
            </a:r>
            <a:r>
              <a:rPr lang="en-US" sz="1200" i="1" dirty="0" smtClean="0"/>
              <a:t>majority of </a:t>
            </a:r>
            <a:r>
              <a:rPr lang="en-US" sz="1200" i="1" dirty="0"/>
              <a:t>observations and majority of simulations show increases (blue) </a:t>
            </a:r>
            <a:r>
              <a:rPr lang="en-US" sz="1200" i="1" dirty="0" smtClean="0"/>
              <a:t>or decreases </a:t>
            </a:r>
            <a:r>
              <a:rPr lang="en-US" sz="1200" i="1" dirty="0"/>
              <a:t>(orange</a:t>
            </a:r>
            <a:r>
              <a:rPr lang="en-US" sz="1200" i="1" dirty="0" smtClean="0"/>
              <a:t>) </a:t>
            </a:r>
            <a:r>
              <a:rPr lang="en-US" sz="1200" i="1" dirty="0"/>
              <a:t>in </a:t>
            </a:r>
            <a:r>
              <a:rPr lang="en-US" sz="1200" i="1" dirty="0" smtClean="0"/>
              <a:t>cloud </a:t>
            </a:r>
            <a:r>
              <a:rPr lang="en-US" sz="1200" i="1" dirty="0"/>
              <a:t>amount and </a:t>
            </a:r>
            <a:r>
              <a:rPr lang="en-US" sz="1200" i="1" dirty="0" smtClean="0"/>
              <a:t>albedo between </a:t>
            </a:r>
            <a:r>
              <a:rPr lang="en-US" sz="1200" i="1" dirty="0"/>
              <a:t>the 1980s and 2000s</a:t>
            </a:r>
            <a:endParaRPr lang="en-US" sz="1200" i="1" dirty="0"/>
          </a:p>
        </p:txBody>
      </p:sp>
      <p:pic>
        <p:nvPicPr>
          <p:cNvPr id="3" name="Picture 2"/>
          <p:cNvPicPr>
            <a:picLocks noChangeAspect="1"/>
          </p:cNvPicPr>
          <p:nvPr/>
        </p:nvPicPr>
        <p:blipFill rotWithShape="1">
          <a:blip r:embed="rId3"/>
          <a:srcRect r="18390"/>
          <a:stretch/>
        </p:blipFill>
        <p:spPr>
          <a:xfrm>
            <a:off x="4558898" y="304800"/>
            <a:ext cx="4508902" cy="1828800"/>
          </a:xfrm>
          <a:prstGeom prst="rect">
            <a:avLst/>
          </a:prstGeom>
        </p:spPr>
      </p:pic>
    </p:spTree>
    <p:extLst>
      <p:ext uri="{BB962C8B-B14F-4D97-AF65-F5344CB8AC3E}">
        <p14:creationId xmlns:p14="http://schemas.microsoft.com/office/powerpoint/2010/main" val="4180364362"/>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4396</TotalTime>
  <Words>282</Words>
  <Application>Microsoft Macintosh PowerPoint</Application>
  <PresentationFormat>On-screen Show (4:3)</PresentationFormat>
  <Paragraphs>9</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Office of Science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renu</dc:creator>
  <cp:lastModifiedBy>Mark Zelinka</cp:lastModifiedBy>
  <cp:revision>125</cp:revision>
  <dcterms:created xsi:type="dcterms:W3CDTF">2011-09-07T23:26:42Z</dcterms:created>
  <dcterms:modified xsi:type="dcterms:W3CDTF">2016-07-17T20:30:22Z</dcterms:modified>
</cp:coreProperties>
</file>