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990099"/>
    <a:srgbClr val="008000"/>
    <a:srgbClr val="FFCCCC"/>
    <a:srgbClr val="FF505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821" autoAdjust="0"/>
    <p:restoredTop sz="96218" autoAdjust="0"/>
  </p:normalViewPr>
  <p:slideViewPr>
    <p:cSldViewPr>
      <p:cViewPr>
        <p:scale>
          <a:sx n="100" d="100"/>
          <a:sy n="100" d="100"/>
        </p:scale>
        <p:origin x="-11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FC52E-3DE0-4D0F-8301-0C9D53841A51}" type="datetimeFigureOut">
              <a:rPr lang="en-US" smtClean="0"/>
              <a:pPr/>
              <a:t>6/30/15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72378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48C2-0687-4275-B9E0-F547EFE71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CE99966-166F-4CB6-A8BA-06A15B56D167}" type="datetimeFigureOut">
              <a:rPr lang="en-US" smtClean="0"/>
              <a:pPr/>
              <a:t>6/30/15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21212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E59C07E-BA73-4694-B393-5A21F42E0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100" dirty="0" smtClean="0"/>
              <a:t>Location parameter: indicates</a:t>
            </a:r>
            <a:r>
              <a:rPr lang="en-US" sz="1100" baseline="0" dirty="0" smtClean="0"/>
              <a:t> the position of the distribution of extremes from the origin (.</a:t>
            </a:r>
            <a:r>
              <a:rPr lang="en-US" sz="1100" baseline="0" dirty="0" err="1" smtClean="0"/>
              <a:t>i.e</a:t>
            </a:r>
            <a:r>
              <a:rPr lang="en-US" sz="1100" baseline="0" dirty="0" smtClean="0"/>
              <a:t> the change in location parameter implies a shift in the distribution </a:t>
            </a:r>
            <a:r>
              <a:rPr lang="en-US" sz="1100" baseline="0" smtClean="0"/>
              <a:t>of values).</a:t>
            </a: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2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3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53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2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2B88B2-92F3-4A93-A1FC-ABA76BF7AB12}" type="datetimeFigureOut">
              <a:rPr lang="en-US" smtClean="0"/>
              <a:pPr/>
              <a:t>6/30/15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8B6E-C3EC-42ED-98A3-18B8EA37C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33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3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9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53E6-1F5D-4526-8E17-6D67AD6AE10F}" type="datetimeFigureOut">
              <a:rPr lang="en-US" smtClean="0"/>
              <a:t>6/30/15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6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0" y="254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sz="2200" b="1" dirty="0"/>
              <a:t>A Case Study of CUDA FORTRAN and </a:t>
            </a:r>
            <a:r>
              <a:rPr lang="en-US" sz="2200" b="1" dirty="0" err="1"/>
              <a:t>OpenACC</a:t>
            </a:r>
            <a:r>
              <a:rPr lang="en-US" sz="2200" b="1" dirty="0"/>
              <a:t> for </a:t>
            </a:r>
            <a:r>
              <a:rPr lang="en-US" sz="2200" b="1" dirty="0" smtClean="0"/>
              <a:t>an Atmospheric </a:t>
            </a:r>
            <a:r>
              <a:rPr lang="en-US" sz="2200" b="1" dirty="0"/>
              <a:t>Climate Kernel</a:t>
            </a:r>
            <a:endParaRPr lang="en-US" sz="1600" dirty="0" smtClean="0">
              <a:solidFill>
                <a:srgbClr val="006600"/>
              </a:solidFill>
              <a:latin typeface="Arial"/>
              <a:cs typeface="Arial"/>
            </a:endParaRPr>
          </a:p>
        </p:txBody>
      </p:sp>
      <p:cxnSp>
        <p:nvCxnSpPr>
          <p:cNvPr id="14338" name="Straight Connector 8"/>
          <p:cNvCxnSpPr>
            <a:cxnSpLocks noChangeShapeType="1"/>
          </p:cNvCxnSpPr>
          <p:nvPr/>
        </p:nvCxnSpPr>
        <p:spPr bwMode="auto">
          <a:xfrm>
            <a:off x="228600" y="3121025"/>
            <a:ext cx="8763000" cy="3175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cxnSp>
        <p:nvCxnSpPr>
          <p:cNvPr id="14339" name="Straight Connector 20"/>
          <p:cNvCxnSpPr>
            <a:cxnSpLocks noChangeShapeType="1"/>
          </p:cNvCxnSpPr>
          <p:nvPr/>
        </p:nvCxnSpPr>
        <p:spPr bwMode="auto">
          <a:xfrm>
            <a:off x="4038600" y="838200"/>
            <a:ext cx="0" cy="2209800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sp>
        <p:nvSpPr>
          <p:cNvPr id="14340" name="TextBox 13"/>
          <p:cNvSpPr txBox="1">
            <a:spLocks noChangeArrowheads="1"/>
          </p:cNvSpPr>
          <p:nvPr/>
        </p:nvSpPr>
        <p:spPr bwMode="auto">
          <a:xfrm>
            <a:off x="4495800" y="762000"/>
            <a:ext cx="888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Impact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304800" y="838200"/>
            <a:ext cx="14066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Objectives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4342" name="Content Placeholder 5"/>
          <p:cNvSpPr>
            <a:spLocks noGrp="1"/>
          </p:cNvSpPr>
          <p:nvPr>
            <p:ph sz="half" idx="4294967295"/>
          </p:nvPr>
        </p:nvSpPr>
        <p:spPr>
          <a:xfrm>
            <a:off x="152400" y="1219200"/>
            <a:ext cx="3886200" cy="1752600"/>
          </a:xfrm>
        </p:spPr>
        <p:txBody>
          <a:bodyPr>
            <a:noAutofit/>
          </a:bodyPr>
          <a:lstStyle/>
          <a:p>
            <a:pPr marL="233363" indent="-233363">
              <a:spcBef>
                <a:spcPts val="3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charset="2"/>
              <a:buChar char="§"/>
            </a:pPr>
            <a:r>
              <a:rPr lang="en-US" sz="1400" b="0" dirty="0" smtClean="0">
                <a:solidFill>
                  <a:schemeClr val="tx1"/>
                </a:solidFill>
                <a:cs typeface="Arial" charset="0"/>
              </a:rPr>
              <a:t>Determine the maturity of </a:t>
            </a:r>
            <a:r>
              <a:rPr lang="en-US" sz="1400" b="0" dirty="0" err="1" smtClean="0">
                <a:solidFill>
                  <a:schemeClr val="tx1"/>
                </a:solidFill>
                <a:cs typeface="Arial" charset="0"/>
              </a:rPr>
              <a:t>OpenACC</a:t>
            </a:r>
            <a:r>
              <a:rPr lang="en-US" sz="1400" b="0" dirty="0" smtClean="0">
                <a:solidFill>
                  <a:schemeClr val="tx1"/>
                </a:solidFill>
                <a:cs typeface="Arial" charset="0"/>
              </a:rPr>
              <a:t> (OACC) compiler implementations for a representative climate kernel compared to CPU and CUDA implementations in terms of (1) bugs and (2) cost.</a:t>
            </a:r>
          </a:p>
          <a:p>
            <a:pPr marL="233363" indent="-233363">
              <a:spcBef>
                <a:spcPts val="3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charset="2"/>
              <a:buChar char="§"/>
            </a:pPr>
            <a:r>
              <a:rPr lang="en-US" sz="1400" b="0" dirty="0" smtClean="0">
                <a:solidFill>
                  <a:schemeClr val="tx1"/>
                </a:solidFill>
                <a:cs typeface="Arial" charset="0"/>
              </a:rPr>
              <a:t>Determine whether OACC is a viable option for porting ACME to GPUs.</a:t>
            </a: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304800" y="3135868"/>
            <a:ext cx="18696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Accomplishments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25" name="Content Placeholder 5"/>
          <p:cNvSpPr txBox="1">
            <a:spLocks/>
          </p:cNvSpPr>
          <p:nvPr/>
        </p:nvSpPr>
        <p:spPr>
          <a:xfrm>
            <a:off x="0" y="3429000"/>
            <a:ext cx="5486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 smtClean="0">
                <a:solidFill>
                  <a:schemeClr val="tx1"/>
                </a:solidFill>
              </a:rPr>
              <a:t>OACC performance 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about 1.5x slower than CUDA</a:t>
            </a:r>
          </a:p>
          <a:p>
            <a:r>
              <a:rPr lang="en-US" sz="1600" b="0" dirty="0" smtClean="0">
                <a:solidFill>
                  <a:schemeClr val="tx1"/>
                </a:solidFill>
                <a:cs typeface="Arial" charset="0"/>
              </a:rPr>
              <a:t>PGI implementation significantly less mature than Cray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>Cannot use FORTRAN derived types, other bugs as well</a:t>
            </a:r>
          </a:p>
          <a:p>
            <a:r>
              <a:rPr lang="en-US" sz="1600" b="0" dirty="0" smtClean="0">
                <a:solidFill>
                  <a:schemeClr val="tx1"/>
                </a:solidFill>
                <a:cs typeface="Arial" charset="0"/>
              </a:rPr>
              <a:t>PGI needs more code transformations to perform well</a:t>
            </a:r>
          </a:p>
          <a:p>
            <a:r>
              <a:rPr lang="en-US" sz="1600" b="0" dirty="0" smtClean="0">
                <a:solidFill>
                  <a:schemeClr val="tx1"/>
                </a:solidFill>
                <a:cs typeface="Arial" charset="0"/>
              </a:rPr>
              <a:t>OACC porting significantly easier and more readable</a:t>
            </a:r>
          </a:p>
          <a:p>
            <a:r>
              <a:rPr lang="en-US" sz="1600" b="0" dirty="0" smtClean="0">
                <a:solidFill>
                  <a:schemeClr val="tx1"/>
                </a:solidFill>
                <a:cs typeface="Arial" charset="0"/>
              </a:rPr>
              <a:t>OACC (particularly Cray) should be suitable for porting</a:t>
            </a:r>
            <a:endParaRPr lang="en-US" sz="1600" b="0" dirty="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13" name="Straight Connector 20"/>
          <p:cNvCxnSpPr>
            <a:cxnSpLocks noChangeShapeType="1"/>
          </p:cNvCxnSpPr>
          <p:nvPr/>
        </p:nvCxnSpPr>
        <p:spPr bwMode="auto">
          <a:xfrm>
            <a:off x="5562600" y="3200400"/>
            <a:ext cx="0" cy="2895600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pic>
        <p:nvPicPr>
          <p:cNvPr id="3" name="Picture 2" descr="ccsi-dev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6323722"/>
            <a:ext cx="1571303" cy="4834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5334000"/>
            <a:ext cx="518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M. Norman, J. Larkin, A. </a:t>
            </a:r>
            <a:r>
              <a:rPr lang="en-US" sz="1400" dirty="0" err="1" smtClean="0"/>
              <a:t>Vose</a:t>
            </a:r>
            <a:r>
              <a:rPr lang="en-US" sz="1400" dirty="0" smtClean="0"/>
              <a:t>, K. Evans</a:t>
            </a:r>
            <a:r>
              <a:rPr lang="en-US" sz="1400" dirty="0"/>
              <a:t>. “A Case Study of CUDA FORTRAN and </a:t>
            </a:r>
            <a:r>
              <a:rPr lang="en-US" sz="1400" dirty="0" err="1"/>
              <a:t>OpenACC</a:t>
            </a:r>
            <a:r>
              <a:rPr lang="en-US" sz="1400" dirty="0"/>
              <a:t> for an Atmospheric Climate Kernel”</a:t>
            </a:r>
            <a:r>
              <a:rPr lang="en-US" sz="1400" dirty="0" smtClean="0"/>
              <a:t>, In </a:t>
            </a:r>
            <a:r>
              <a:rPr lang="en-US" sz="1400" i="1" dirty="0" smtClean="0"/>
              <a:t>Journal of Computational </a:t>
            </a:r>
            <a:r>
              <a:rPr lang="en-US" sz="1400" i="1" dirty="0" smtClean="0"/>
              <a:t>Science</a:t>
            </a:r>
            <a:r>
              <a:rPr lang="en-US" sz="1400" dirty="0" smtClean="0"/>
              <a:t>, 9:1-6..</a:t>
            </a:r>
            <a:endParaRPr lang="en-US" sz="1400" dirty="0"/>
          </a:p>
        </p:txBody>
      </p:sp>
      <p:pic>
        <p:nvPicPr>
          <p:cNvPr id="5" name="Picture 4" descr="ACME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6298754"/>
            <a:ext cx="1143000" cy="533846"/>
          </a:xfrm>
          <a:prstGeom prst="rect">
            <a:avLst/>
          </a:prstGeom>
        </p:spPr>
      </p:pic>
      <p:sp>
        <p:nvSpPr>
          <p:cNvPr id="22" name="Content Placeholder 5"/>
          <p:cNvSpPr txBox="1">
            <a:spLocks/>
          </p:cNvSpPr>
          <p:nvPr/>
        </p:nvSpPr>
        <p:spPr bwMode="auto">
          <a:xfrm>
            <a:off x="4038600" y="1143000"/>
            <a:ext cx="5029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 smtClean="0">
                <a:solidFill>
                  <a:schemeClr val="tx2"/>
                </a:solidFill>
              </a:rPr>
              <a:t>Significant portions of ACME must be ported to accelerators, requiring a directives-based approach. But can directives compete with CUDA in terms of runtime cost?</a:t>
            </a:r>
          </a:p>
          <a:p>
            <a:r>
              <a:rPr lang="en-US" sz="1600" b="0" dirty="0" smtClean="0">
                <a:solidFill>
                  <a:schemeClr val="tx2"/>
                </a:solidFill>
              </a:rPr>
              <a:t>We now have a quantitative view of OACC’s speed in PGI and Cray implementations, better informing our approach to porting ACME.</a:t>
            </a:r>
            <a:endParaRPr lang="en-US" sz="1600" b="0" dirty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5560" y="6339743"/>
            <a:ext cx="3197440" cy="4420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62600" y="5257800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CAM simulation of integrated water vapor, one of many passive tracers transported globally (courtesy, J. Daniel) </a:t>
            </a:r>
            <a:endParaRPr lang="en-US" sz="1400" dirty="0"/>
          </a:p>
        </p:txBody>
      </p:sp>
      <p:pic>
        <p:nvPicPr>
          <p:cNvPr id="8" name="Picture 7" descr="T341B_TMQ_smal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81400"/>
            <a:ext cx="304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7073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0" y="254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sz="2200" b="1" dirty="0"/>
              <a:t>A Case Study of CUDA FORTRAN and </a:t>
            </a:r>
            <a:r>
              <a:rPr lang="en-US" sz="2200" b="1" dirty="0" err="1"/>
              <a:t>OpenACC</a:t>
            </a:r>
            <a:r>
              <a:rPr lang="en-US" sz="2200" b="1" dirty="0"/>
              <a:t> for an Atmospheric Climate Kernel</a:t>
            </a:r>
            <a:endParaRPr lang="en-US" sz="1600" dirty="0" smtClean="0">
              <a:solidFill>
                <a:srgbClr val="006600"/>
              </a:solidFill>
              <a:latin typeface="Arial"/>
              <a:cs typeface="Arial"/>
            </a:endParaRPr>
          </a:p>
        </p:txBody>
      </p:sp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304800" y="838200"/>
            <a:ext cx="11304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Summary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11900" y="3568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219200"/>
            <a:ext cx="8610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The porting of a key kernel in the tracer advection routines of the Community </a:t>
            </a:r>
            <a:r>
              <a:rPr lang="en-US" dirty="0" smtClean="0"/>
              <a:t>Atmosphere Model </a:t>
            </a:r>
            <a:r>
              <a:rPr lang="en-US" dirty="0"/>
              <a:t>- Spectral Element (CAM-SE) to use Graphics Processing Units (GPUs) using </a:t>
            </a:r>
            <a:r>
              <a:rPr lang="en-US" dirty="0" err="1" smtClean="0"/>
              <a:t>OpenACC</a:t>
            </a:r>
            <a:r>
              <a:rPr lang="en-US" dirty="0" smtClean="0"/>
              <a:t> </a:t>
            </a:r>
            <a:r>
              <a:rPr lang="en-US" dirty="0"/>
              <a:t>is considered in comparison to an existing CUDA FORTRAN port. The development </a:t>
            </a:r>
            <a:r>
              <a:rPr lang="en-US" dirty="0" smtClean="0"/>
              <a:t>of the </a:t>
            </a:r>
            <a:r>
              <a:rPr lang="en-US" dirty="0" err="1"/>
              <a:t>OpenACC</a:t>
            </a:r>
            <a:r>
              <a:rPr lang="en-US" dirty="0"/>
              <a:t> kernel for GPUs was substantially simpler than that of the CUDA port. Also</a:t>
            </a:r>
            <a:r>
              <a:rPr lang="en-US" dirty="0" smtClean="0"/>
              <a:t>, </a:t>
            </a:r>
            <a:r>
              <a:rPr lang="en-US" dirty="0" err="1" smtClean="0"/>
              <a:t>OpenACC</a:t>
            </a:r>
            <a:r>
              <a:rPr lang="en-US" dirty="0" smtClean="0"/>
              <a:t> </a:t>
            </a:r>
            <a:r>
              <a:rPr lang="en-US" dirty="0"/>
              <a:t>performance was about 1.5x slower than the optimized CUDA version. </a:t>
            </a:r>
            <a:r>
              <a:rPr lang="en-US" dirty="0" smtClean="0"/>
              <a:t>Particular focus </a:t>
            </a:r>
            <a:r>
              <a:rPr lang="en-US" dirty="0"/>
              <a:t>is given to compiler maturity regarding </a:t>
            </a:r>
            <a:r>
              <a:rPr lang="en-US" dirty="0" err="1"/>
              <a:t>OpenACC</a:t>
            </a:r>
            <a:r>
              <a:rPr lang="en-US" dirty="0"/>
              <a:t> implementation for modern </a:t>
            </a:r>
            <a:r>
              <a:rPr lang="en-US" dirty="0" err="1"/>
              <a:t>fortran</a:t>
            </a:r>
            <a:r>
              <a:rPr lang="en-US" dirty="0" smtClean="0"/>
              <a:t>, and </a:t>
            </a:r>
            <a:r>
              <a:rPr lang="en-US" dirty="0"/>
              <a:t>it is found that the Cray implementation is currently more mature than the PGI </a:t>
            </a:r>
            <a:r>
              <a:rPr lang="en-US" dirty="0" smtClean="0"/>
              <a:t>implementation</a:t>
            </a:r>
            <a:r>
              <a:rPr lang="en-US" dirty="0"/>
              <a:t>. Still, for the case that ran successfully on PGI, the PGI </a:t>
            </a:r>
            <a:r>
              <a:rPr lang="en-US" dirty="0" err="1"/>
              <a:t>OpenACC</a:t>
            </a:r>
            <a:r>
              <a:rPr lang="en-US" dirty="0"/>
              <a:t> runtime </a:t>
            </a:r>
            <a:r>
              <a:rPr lang="en-US" dirty="0" smtClean="0"/>
              <a:t>was slightly </a:t>
            </a:r>
            <a:r>
              <a:rPr lang="en-US" dirty="0"/>
              <a:t>faster than Cray. The results show encouraging performance for </a:t>
            </a:r>
            <a:r>
              <a:rPr lang="en-US" dirty="0" err="1"/>
              <a:t>OpenACC</a:t>
            </a:r>
            <a:r>
              <a:rPr lang="en-US" dirty="0"/>
              <a:t> </a:t>
            </a:r>
            <a:r>
              <a:rPr lang="en-US" dirty="0" smtClean="0"/>
              <a:t>implementation </a:t>
            </a:r>
            <a:r>
              <a:rPr lang="en-US" dirty="0"/>
              <a:t>compared to CUDA while also exposing some issues that may be necessary before </a:t>
            </a:r>
            <a:r>
              <a:rPr lang="en-US" dirty="0" smtClean="0"/>
              <a:t>the implementations </a:t>
            </a:r>
            <a:r>
              <a:rPr lang="en-US" dirty="0"/>
              <a:t>are suitable for porting all of CAM-SE. Most notable are that GPU </a:t>
            </a:r>
            <a:r>
              <a:rPr lang="en-US" dirty="0" smtClean="0"/>
              <a:t>shared memory </a:t>
            </a:r>
            <a:r>
              <a:rPr lang="en-US" dirty="0"/>
              <a:t>should be used by future </a:t>
            </a:r>
            <a:r>
              <a:rPr lang="en-US" dirty="0" err="1"/>
              <a:t>OpenACC</a:t>
            </a:r>
            <a:r>
              <a:rPr lang="en-US" dirty="0"/>
              <a:t> implementations and that derived type </a:t>
            </a:r>
            <a:r>
              <a:rPr lang="en-US" dirty="0" smtClean="0"/>
              <a:t>support should </a:t>
            </a:r>
            <a:r>
              <a:rPr lang="en-US" dirty="0"/>
              <a:t>be expanded.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331936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M. Norman, J. Larkin, A. </a:t>
            </a:r>
            <a:r>
              <a:rPr lang="en-US" sz="1400" dirty="0" err="1"/>
              <a:t>Vose</a:t>
            </a:r>
            <a:r>
              <a:rPr lang="en-US" sz="1400" dirty="0"/>
              <a:t>, K. Evans. “A Case Study of CUDA FORTRAN and </a:t>
            </a:r>
            <a:r>
              <a:rPr lang="en-US" sz="1400" dirty="0" err="1"/>
              <a:t>OpenACC</a:t>
            </a:r>
            <a:r>
              <a:rPr lang="en-US" sz="1400" dirty="0"/>
              <a:t> for an Atmospheric Climate Kernel”, In </a:t>
            </a:r>
            <a:r>
              <a:rPr lang="en-US" sz="1400" i="1" dirty="0"/>
              <a:t>Journal of Computational Science</a:t>
            </a:r>
            <a:r>
              <a:rPr lang="en-US" sz="1400" dirty="0"/>
              <a:t>, 9:1-6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pic>
        <p:nvPicPr>
          <p:cNvPr id="12" name="Picture 11" descr="ccsi-dev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6323722"/>
            <a:ext cx="1571303" cy="483478"/>
          </a:xfrm>
          <a:prstGeom prst="rect">
            <a:avLst/>
          </a:prstGeom>
        </p:spPr>
      </p:pic>
      <p:pic>
        <p:nvPicPr>
          <p:cNvPr id="13" name="Picture 12" descr="ACME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00" y="6298754"/>
            <a:ext cx="1143000" cy="5338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5560" y="6339743"/>
            <a:ext cx="3197440" cy="44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841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5760</TotalTime>
  <Words>508</Words>
  <Application>Microsoft Macintosh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1_Office Theme</vt:lpstr>
      <vt:lpstr>Custom Design</vt:lpstr>
      <vt:lpstr>A Case Study of CUDA FORTRAN and OpenACC for an Atmospheric Climate Kernel</vt:lpstr>
      <vt:lpstr>A Case Study of CUDA FORTRAN and OpenACC for an Atmospheric Climate Kernel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Budget Template</dc:title>
  <dc:creator>helpdesk</dc:creator>
  <cp:lastModifiedBy>Evans, Katherine J.</cp:lastModifiedBy>
  <cp:revision>545</cp:revision>
  <cp:lastPrinted>2013-07-17T20:47:32Z</cp:lastPrinted>
  <dcterms:created xsi:type="dcterms:W3CDTF">2011-04-04T14:41:56Z</dcterms:created>
  <dcterms:modified xsi:type="dcterms:W3CDTF">2015-06-30T15:46:16Z</dcterms:modified>
</cp:coreProperties>
</file>