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5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5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7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7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2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2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8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0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6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1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21483-1403-4547-AEFB-05733108E6D5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2B6FA-DCED-4600-98B2-DF4CF5168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8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152400" y="1219201"/>
            <a:ext cx="4419600" cy="2077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Under current growth rates of emissions of greenhouse gases and black carbon (BC) aerosols, global mean temperatures can warm by as much as 2°C from pre-industrial temperatures by about 2050. Mitigation of the four short-lived climate pollutants (SLCPs) has been shown to reduce the warming trend by about 50% by 2050. Here we focus on a topic that has not been addressed so far - the potential impact of this SLCPs mitigation on global sea level rise.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151771"/>
            <a:ext cx="9296400" cy="41548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ctr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  <a:tab pos="5066708" algn="l"/>
                <a:tab pos="5790523" algn="l"/>
                <a:tab pos="6514338" algn="l"/>
                <a:tab pos="7238154" algn="l"/>
                <a:tab pos="7961969" algn="l"/>
                <a:tab pos="8685785" algn="l"/>
              </a:tabLst>
            </a:pPr>
            <a:r>
              <a:rPr lang="en-US" b="1" dirty="0"/>
              <a:t>Mitigation of short-lived climate pollutants slows 21</a:t>
            </a:r>
            <a:r>
              <a:rPr lang="en-US" b="1" baseline="30000" dirty="0"/>
              <a:t>st</a:t>
            </a:r>
            <a:r>
              <a:rPr lang="en-US" b="1" dirty="0"/>
              <a:t> century sea-level rise</a:t>
            </a:r>
            <a:endParaRPr lang="en-US" sz="2200" b="1" dirty="0">
              <a:solidFill>
                <a:srgbClr val="003366"/>
              </a:solidFill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52400" y="838201"/>
            <a:ext cx="3657600" cy="4429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Objective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52400" y="3529013"/>
            <a:ext cx="41148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2000" u="sng" dirty="0">
                <a:solidFill>
                  <a:srgbClr val="000000"/>
                </a:solidFill>
              </a:rPr>
              <a:t>Approach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4648200" y="3529013"/>
            <a:ext cx="4343400" cy="44291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</a:tabLst>
            </a:pPr>
            <a:r>
              <a:rPr lang="en-US" sz="2000" u="sng" dirty="0">
                <a:solidFill>
                  <a:srgbClr val="000000"/>
                </a:solidFill>
                <a:latin typeface="Calibri" pitchFamily="32" charset="0"/>
              </a:rPr>
              <a:t>Impact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152400" y="3917950"/>
            <a:ext cx="4267200" cy="2077475"/>
          </a:xfrm>
          <a:prstGeom prst="rect">
            <a:avLst/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The temperature projections under various SLCP mitigation scenarios simulated by an energy balance climate model are integrated with a semi-empirical sea level rise model, which is derived from past trends in temperatures and sea level changes, to simulate the future sea level rise trends. The coupled ocean-atmosphere climate model</a:t>
            </a:r>
            <a:r>
              <a:rPr lang="en-US" sz="1400" baseline="30000" dirty="0">
                <a:solidFill>
                  <a:srgbClr val="0070C0"/>
                </a:solidFill>
              </a:rPr>
              <a:t> –</a:t>
            </a:r>
            <a:r>
              <a:rPr lang="en-US" sz="1400" dirty="0">
                <a:solidFill>
                  <a:srgbClr val="0070C0"/>
                </a:solidFill>
              </a:rPr>
              <a:t> CCSM4 is also used to estimate sea level rise trends due to just the ocean thermal expansion.</a:t>
            </a:r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4648200" y="3910014"/>
            <a:ext cx="4338638" cy="2077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 algn="just"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</a:tabLst>
            </a:pPr>
            <a:r>
              <a:rPr lang="en-US" sz="1400" dirty="0">
                <a:solidFill>
                  <a:srgbClr val="0070C0"/>
                </a:solidFill>
              </a:rPr>
              <a:t>Our results show that SLCP mitigation can have significant impact on future sea level rise. It can decrease the rate of sea level rise by 24~50% and reduce the cumulative sea level rise by 22~42% by 2100. If the SLCP mitigation is delayed by 25 years, the warming from pre-industrial temperature exceeds 2</a:t>
            </a:r>
            <a:r>
              <a:rPr lang="en-US" sz="1400" baseline="30000" dirty="0">
                <a:solidFill>
                  <a:srgbClr val="0070C0"/>
                </a:solidFill>
              </a:rPr>
              <a:t>o</a:t>
            </a:r>
            <a:r>
              <a:rPr lang="en-US" sz="1400" dirty="0">
                <a:solidFill>
                  <a:srgbClr val="0070C0"/>
                </a:solidFill>
              </a:rPr>
              <a:t>C by 2050 and the impact of mitigation actions on sea level rise is reduced by about a third. Thus to maximize the benefit of SLCP mitigation, an earlier action is appreciated.</a:t>
            </a:r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682626" y="6248400"/>
            <a:ext cx="7851775" cy="446259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round/>
            <a:headEnd/>
            <a:tailEnd/>
          </a:ln>
        </p:spPr>
        <p:txBody>
          <a:bodyPr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  <a:tab pos="2171446" algn="l"/>
                <a:tab pos="2895262" algn="l"/>
                <a:tab pos="3619077" algn="l"/>
                <a:tab pos="4342892" algn="l"/>
                <a:tab pos="5066708" algn="l"/>
                <a:tab pos="5790523" algn="l"/>
                <a:tab pos="6514338" algn="l"/>
                <a:tab pos="7238154" algn="l"/>
              </a:tabLst>
            </a:pPr>
            <a:r>
              <a:rPr lang="en-US" sz="1000" b="1" dirty="0">
                <a:solidFill>
                  <a:srgbClr val="000000"/>
                </a:solidFill>
                <a:latin typeface="Calibri" pitchFamily="32" charset="0"/>
              </a:rPr>
              <a:t>Reference</a:t>
            </a:r>
            <a:r>
              <a:rPr lang="en-US" sz="1000" b="1" dirty="0">
                <a:solidFill>
                  <a:srgbClr val="000000"/>
                </a:solidFill>
              </a:rPr>
              <a:t>:</a:t>
            </a:r>
            <a:r>
              <a:rPr lang="en-US" sz="1000" b="1" dirty="0"/>
              <a:t> </a:t>
            </a:r>
            <a:r>
              <a:rPr lang="en-US" sz="1000" b="1" dirty="0" err="1"/>
              <a:t>Hu</a:t>
            </a:r>
            <a:r>
              <a:rPr lang="en-US" sz="1000" b="1" dirty="0"/>
              <a:t>, A.</a:t>
            </a:r>
            <a:r>
              <a:rPr lang="en-US" sz="1000" dirty="0"/>
              <a:t>, Y. </a:t>
            </a:r>
            <a:r>
              <a:rPr lang="en-US" sz="1000" dirty="0" err="1"/>
              <a:t>Xu</a:t>
            </a:r>
            <a:r>
              <a:rPr lang="en-US" sz="1000" dirty="0"/>
              <a:t>, C. Tebaldi, W. M. Washington, V. </a:t>
            </a:r>
            <a:r>
              <a:rPr lang="en-US" sz="1000" dirty="0" err="1"/>
              <a:t>Ramanathan</a:t>
            </a:r>
            <a:r>
              <a:rPr lang="en-US" sz="1000" dirty="0"/>
              <a:t>, 2013, </a:t>
            </a:r>
            <a:r>
              <a:rPr lang="en-US" sz="1000" b="1" dirty="0"/>
              <a:t>Slowing down 21st century sea level rise through mitigation of short-lived climate pollutants</a:t>
            </a:r>
            <a:r>
              <a:rPr lang="en-US" sz="1000" dirty="0"/>
              <a:t>, </a:t>
            </a:r>
            <a:r>
              <a:rPr lang="en-US" sz="1000" i="1" dirty="0"/>
              <a:t>Nature Climate Change</a:t>
            </a:r>
            <a:r>
              <a:rPr lang="en-US" sz="1000" dirty="0"/>
              <a:t>, doi:10.1038/NCLIMATE1869, in press.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4810125" y="3041526"/>
            <a:ext cx="4157664" cy="415481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1429" tIns="91429" rIns="91429" bIns="45714">
            <a:spAutoFit/>
          </a:bodyPr>
          <a:lstStyle/>
          <a:p>
            <a:pPr>
              <a:tabLst>
                <a:tab pos="723815" algn="l"/>
                <a:tab pos="1447631" algn="l"/>
              </a:tabLst>
            </a:pPr>
            <a:r>
              <a:rPr lang="en-US" dirty="0">
                <a:solidFill>
                  <a:srgbClr val="000000"/>
                </a:solidFill>
              </a:rPr>
              <a:t>Simulated global sea level changes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4570414" y="1001713"/>
            <a:ext cx="1587" cy="5162550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227014" y="3579814"/>
            <a:ext cx="8740775" cy="1587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91429" tIns="45714" rIns="91429" bIns="45714"/>
          <a:lstStyle/>
          <a:p>
            <a:endParaRPr lang="en-US"/>
          </a:p>
        </p:txBody>
      </p:sp>
      <p:pic>
        <p:nvPicPr>
          <p:cNvPr id="2062" name="Picture 2"/>
          <p:cNvPicPr>
            <a:picLocks noChangeAspect="1" noChangeArrowheads="1"/>
          </p:cNvPicPr>
          <p:nvPr/>
        </p:nvPicPr>
        <p:blipFill>
          <a:blip r:embed="rId2"/>
          <a:srcRect l="7324" r="7411"/>
          <a:stretch>
            <a:fillRect/>
          </a:stretch>
        </p:blipFill>
        <p:spPr bwMode="auto">
          <a:xfrm>
            <a:off x="4648200" y="996951"/>
            <a:ext cx="4267200" cy="212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47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2014-12-09T20:08:20Z</dcterms:created>
  <dcterms:modified xsi:type="dcterms:W3CDTF">2014-12-09T20:11:16Z</dcterms:modified>
</cp:coreProperties>
</file>