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32D65-0E63-4FAE-A6AE-EDECEEA5BF12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D653C-2D5C-46EF-B582-BA4D1B7BD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0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96" indent="-28572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18" indent="-22858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84" indent="-22858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52" indent="-22858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418" indent="-22858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85" indent="-22858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52" indent="-22858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919" indent="-22858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48EC36-761D-4CBF-A4AF-B64746E7F92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72569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E76AA1-CE06-48D0-BF8C-F626CB4B3C3C}" type="datetimeFigureOut">
              <a:rPr lang="en-US"/>
              <a:pPr>
                <a:defRPr/>
              </a:pPr>
              <a:t>1/26/2016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370652-BF12-4431-B453-3EC121ABE3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97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4038600" y="3705552"/>
            <a:ext cx="5029200" cy="3000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Impact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Residential buildings are a key driver of energy consumption, accounting for 20% of total U.S. energy consumption and energy-related CO</a:t>
            </a:r>
            <a:r>
              <a:rPr lang="en-US" sz="1600" baseline="-25000" dirty="0"/>
              <a:t>2</a:t>
            </a:r>
            <a:r>
              <a:rPr lang="en-US" sz="1600" dirty="0"/>
              <a:t> emissions. 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This new data set will foster advances in the long-term energy and emissions modeling in the U.S. residential sector.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This work showed the importance of household size as a major driver of floor space change over time, and how floor space </a:t>
            </a:r>
            <a:r>
              <a:rPr lang="en-US" sz="1600" dirty="0" smtClean="0"/>
              <a:t>cannot </a:t>
            </a:r>
            <a:r>
              <a:rPr lang="en-US" sz="1600" dirty="0"/>
              <a:t>be assumed to grow at the same rate as population.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50620"/>
            <a:ext cx="3505200" cy="456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cs typeface="Arial" pitchFamily="34" charset="0"/>
              </a:rPr>
              <a:t>Develop </a:t>
            </a:r>
            <a:r>
              <a:rPr lang="en-US" sz="1600" dirty="0">
                <a:cs typeface="Arial" pitchFamily="34" charset="0"/>
              </a:rPr>
              <a:t>a </a:t>
            </a:r>
            <a:r>
              <a:rPr lang="en-US" sz="1600" dirty="0" smtClean="0">
                <a:cs typeface="Arial" pitchFamily="34" charset="0"/>
              </a:rPr>
              <a:t>consistent, long-term historical </a:t>
            </a:r>
            <a:r>
              <a:rPr lang="en-US" sz="1600" dirty="0">
                <a:cs typeface="Arial" pitchFamily="34" charset="0"/>
              </a:rPr>
              <a:t>data set of U.S. housing stock and floor space, disaggregated over building </a:t>
            </a:r>
            <a:r>
              <a:rPr lang="en-US" sz="1600" dirty="0" smtClean="0">
                <a:cs typeface="Arial" pitchFamily="34" charset="0"/>
              </a:rPr>
              <a:t>type and age</a:t>
            </a:r>
            <a:r>
              <a:rPr lang="en-US" sz="1600" dirty="0">
                <a:cs typeface="Arial" pitchFamily="34" charset="0"/>
              </a:rPr>
              <a:t>, for use </a:t>
            </a:r>
            <a:r>
              <a:rPr lang="en-US" sz="1600" dirty="0" smtClean="0">
                <a:cs typeface="Arial" pitchFamily="34" charset="0"/>
              </a:rPr>
              <a:t>in residential sector energy consumption and energy efficiency modeling. </a:t>
            </a:r>
            <a:endParaRPr lang="en-US" sz="1600" dirty="0"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cs typeface="Arial" pitchFamily="34" charset="0"/>
              </a:rPr>
              <a:t>Approach</a:t>
            </a:r>
            <a:endParaRPr lang="en-US" sz="1600" b="1" dirty="0"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U</a:t>
            </a:r>
            <a:r>
              <a:rPr lang="en-US" sz="1600" dirty="0" smtClean="0"/>
              <a:t>sed inventory </a:t>
            </a:r>
            <a:r>
              <a:rPr lang="en-US" sz="1600" dirty="0"/>
              <a:t>modeling to estimate housing stock from new construction and retirements.</a:t>
            </a:r>
            <a:endParaRPr lang="en-US" sz="1600" dirty="0"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cs typeface="Arial" pitchFamily="34" charset="0"/>
              </a:rPr>
              <a:t>E</a:t>
            </a:r>
            <a:r>
              <a:rPr lang="en-US" sz="1600" dirty="0" smtClean="0">
                <a:cs typeface="Arial" pitchFamily="34" charset="0"/>
              </a:rPr>
              <a:t>mployed </a:t>
            </a:r>
            <a:r>
              <a:rPr lang="en-US" sz="1600" dirty="0">
                <a:cs typeface="Arial" pitchFamily="34" charset="0"/>
              </a:rPr>
              <a:t>survival dynamics to disaggregate by building </a:t>
            </a:r>
            <a:r>
              <a:rPr lang="en-US" sz="1600" dirty="0" smtClean="0">
                <a:cs typeface="Arial" pitchFamily="34" charset="0"/>
              </a:rPr>
              <a:t>vintage.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Minimized </a:t>
            </a:r>
            <a:r>
              <a:rPr lang="en-US" sz="1600" dirty="0"/>
              <a:t>the effect of inconsistency and incompleteness in the survey </a:t>
            </a:r>
            <a:r>
              <a:rPr lang="en-US" sz="1600" dirty="0" smtClean="0"/>
              <a:t>data.</a:t>
            </a:r>
            <a:endParaRPr lang="en-US" sz="1600" dirty="0"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000" b="1" dirty="0"/>
              <a:t>120 Years of U.S. Residential Housing </a:t>
            </a:r>
            <a:r>
              <a:rPr lang="en-US" sz="3000" b="1" dirty="0" smtClean="0"/>
              <a:t>Stock </a:t>
            </a:r>
            <a:br>
              <a:rPr lang="en-US" sz="3000" b="1" dirty="0" smtClean="0"/>
            </a:br>
            <a:r>
              <a:rPr lang="en-US" sz="3000" b="1" dirty="0" smtClean="0"/>
              <a:t>and </a:t>
            </a:r>
            <a:r>
              <a:rPr lang="en-US" sz="3000" b="1" dirty="0"/>
              <a:t>Floor Space</a:t>
            </a:r>
            <a:endParaRPr lang="en-US" sz="3000" b="1" dirty="0">
              <a:latin typeface="+mn-lt"/>
              <a:cs typeface="Arial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114800" y="3043535"/>
            <a:ext cx="480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  <a:t>New  U.S. residential sector floor space time-series goes back 120 years and homogenizes survey data</a:t>
            </a:r>
            <a:endParaRPr lang="en-US" alt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type="tbl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917386"/>
            <a:ext cx="4816625" cy="193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52400" y="5991999"/>
            <a:ext cx="36576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smtClean="0"/>
              <a:t>Moura MCP, SJ Smith, and DB Belzer. 2015. “120 Years of U.S. Residential Housing Stock and Floor Space.” </a:t>
            </a:r>
            <a:r>
              <a:rPr lang="en-US" sz="1000" i="1" smtClean="0"/>
              <a:t>PLOS ONE. </a:t>
            </a:r>
            <a:r>
              <a:rPr lang="en-US" sz="1000" dirty="0" smtClean="0"/>
              <a:t>DOI:10.1371/journal.pone.0134135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61382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120YearsUSResHous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Moura-Smith-120YearsResidentialHousingStock-PLOSONE-Dec2015</Presentation>
    <Funding xmlns="98b00cf3-a6ce-40de-8923-f140beb786e9">IARP (iHESD)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DA3676F-3050-480A-B33C-421BC7C60A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FF431E-9A15-4E1C-8C2B-2DD7F940CFC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98b00cf3-a6ce-40de-8923-f140beb786e9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Slide_120YearsUSResHousing</Template>
  <TotalTime>4220</TotalTime>
  <Words>179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Slide_120YearsUSResHousing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Moura-Smith-120YearsResidentialHousingStock-PLOSONE-Dec2015</dc:title>
  <dc:creator>Cecilia</dc:creator>
  <cp:lastModifiedBy>test</cp:lastModifiedBy>
  <cp:revision>21</cp:revision>
  <cp:lastPrinted>2011-05-11T17:30:12Z</cp:lastPrinted>
  <dcterms:created xsi:type="dcterms:W3CDTF">2015-09-22T16:22:19Z</dcterms:created>
  <dcterms:modified xsi:type="dcterms:W3CDTF">2016-01-26T22:57:02Z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IARP (iHESD)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Moura-Smith-120YearsResidentialHousingStock-PLOSONE-Dec2015</vt:lpwstr>
  </property>
  <property fmtid="{D5CDD505-2E9C-101B-9397-08002B2CF9AE}" pid="11" name="SlideDescription">
    <vt:lpwstr/>
  </property>
</Properties>
</file>