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notesMasterIdLst>
    <p:notesMasterId r:id="rId5"/>
  </p:notesMasterIdLst>
  <p:sldIdLst>
    <p:sldId id="256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498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Master" Target="slideMasters/slideMaster1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B4B500-E35C-457F-A9F8-57E231BD4562}" type="datetimeFigureOut">
              <a:rPr lang="en-US" smtClean="0"/>
              <a:t>3/14/2016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78B2F8-D70B-412B-8786-B56AD5D4E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7345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30766" indent="-281064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24255" indent="-224851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573957" indent="-224851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23659" indent="-224851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473361" indent="-22485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23062" indent="-22485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372764" indent="-22485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22466" indent="-22485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fld id="{11E1E1C1-0B9B-214B-9D54-6DDB3219E218}" type="slidenum">
              <a:rPr lang="en-US" sz="1200"/>
              <a:pPr eaLnBrk="1" hangingPunct="1"/>
              <a:t>1</a:t>
            </a:fld>
            <a:endParaRPr lang="en-US" sz="1200"/>
          </a:p>
        </p:txBody>
      </p:sp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sz="1000">
                <a:latin typeface="Calibri" charset="0"/>
              </a:rPr>
              <a:t>http://www.pnnl.gov/science/highlights/highlights.asp?division=749</a:t>
            </a:r>
          </a:p>
        </p:txBody>
      </p:sp>
    </p:spTree>
    <p:extLst>
      <p:ext uri="{BB962C8B-B14F-4D97-AF65-F5344CB8AC3E}">
        <p14:creationId xmlns:p14="http://schemas.microsoft.com/office/powerpoint/2010/main" val="5046474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rmAutofit/>
          </a:bodyPr>
          <a:lstStyle/>
          <a:p>
            <a:pPr lvl="0"/>
            <a:r>
              <a:rPr lang="en-US" noProof="0" smtClean="0"/>
              <a:t>Click icon to add table</a:t>
            </a:r>
            <a:endParaRPr lang="en-US" noProof="0" dirty="0" smtClean="0"/>
          </a:p>
        </p:txBody>
      </p:sp>
    </p:spTree>
    <p:extLst>
      <p:ext uri="{BB962C8B-B14F-4D97-AF65-F5344CB8AC3E}">
        <p14:creationId xmlns:p14="http://schemas.microsoft.com/office/powerpoint/2010/main" val="3370720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898989"/>
                </a:solidFill>
                <a:cs typeface="Arial" charset="0"/>
              </a:defRPr>
            </a:lvl1pPr>
          </a:lstStyle>
          <a:p>
            <a:pPr>
              <a:defRPr/>
            </a:pPr>
            <a:fld id="{F8DD87F6-3120-7F42-96A9-34FB16BD2012}" type="datetimeFigureOut">
              <a:rPr lang="en-US"/>
              <a:pPr>
                <a:defRPr/>
              </a:pPr>
              <a:t>3/14/2016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898989"/>
                </a:solidFill>
                <a:cs typeface="Arial" charset="0"/>
              </a:defRPr>
            </a:lvl1pPr>
          </a:lstStyle>
          <a:p>
            <a:pPr>
              <a:defRPr/>
            </a:pPr>
            <a:fld id="{7072665F-578E-2A44-BB8D-2C8DE1E9E1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7545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onlinelibrary.wiley.com/wol1/doi/10.1002/2015WR018266/abstract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3"/>
          <p:cNvSpPr>
            <a:spLocks noChangeArrowheads="1"/>
          </p:cNvSpPr>
          <p:nvPr/>
        </p:nvSpPr>
        <p:spPr bwMode="auto">
          <a:xfrm>
            <a:off x="152400" y="3352800"/>
            <a:ext cx="34290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1775" indent="-231775" algn="ctr">
              <a:spcBef>
                <a:spcPct val="15000"/>
              </a:spcBef>
            </a:pPr>
            <a:endParaRPr lang="en-US" sz="1600"/>
          </a:p>
        </p:txBody>
      </p:sp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76199" y="914400"/>
            <a:ext cx="4061236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1775" indent="-231775" algn="ctr">
              <a:spcBef>
                <a:spcPct val="15000"/>
              </a:spcBef>
              <a:defRPr/>
            </a:pPr>
            <a:r>
              <a:rPr lang="en-US" b="1" dirty="0">
                <a:latin typeface="Calibri" pitchFamily="34" charset="0"/>
                <a:ea typeface="+mn-ea"/>
                <a:cs typeface="Arial" pitchFamily="34" charset="0"/>
              </a:rPr>
              <a:t>Objective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600" dirty="0">
                <a:latin typeface="Calibri" pitchFamily="34" charset="0"/>
                <a:cs typeface="Arial" pitchFamily="34" charset="0"/>
              </a:rPr>
              <a:t>Provide a modeling framework to integrate hydrological models, which are specialized in simulating </a:t>
            </a:r>
            <a:r>
              <a:rPr lang="en-US" sz="1600" dirty="0" smtClean="0">
                <a:latin typeface="Calibri" pitchFamily="34" charset="0"/>
                <a:cs typeface="Arial" pitchFamily="34" charset="0"/>
              </a:rPr>
              <a:t>the </a:t>
            </a:r>
            <a:r>
              <a:rPr lang="en-US" sz="1600" dirty="0">
                <a:latin typeface="Calibri" pitchFamily="34" charset="0"/>
                <a:cs typeface="Arial" pitchFamily="34" charset="0"/>
              </a:rPr>
              <a:t>different </a:t>
            </a:r>
            <a:r>
              <a:rPr lang="en-US" sz="1600" dirty="0" smtClean="0">
                <a:latin typeface="Calibri" pitchFamily="34" charset="0"/>
                <a:cs typeface="Arial" pitchFamily="34" charset="0"/>
              </a:rPr>
              <a:t>components </a:t>
            </a:r>
            <a:r>
              <a:rPr lang="en-US" sz="1600" dirty="0">
                <a:latin typeface="Calibri" pitchFamily="34" charset="0"/>
                <a:cs typeface="Arial" pitchFamily="34" charset="0"/>
              </a:rPr>
              <a:t>of hydrologic al process, by taking into account the uncertainty and dynamic nature of the interactions among the different </a:t>
            </a:r>
            <a:r>
              <a:rPr lang="en-US" sz="1600" dirty="0" smtClean="0">
                <a:latin typeface="Calibri" pitchFamily="34" charset="0"/>
                <a:cs typeface="Arial" pitchFamily="34" charset="0"/>
              </a:rPr>
              <a:t>components</a:t>
            </a:r>
            <a:endParaRPr lang="en-US" sz="1600" dirty="0">
              <a:latin typeface="Calibri" pitchFamily="34" charset="0"/>
              <a:cs typeface="Arial" pitchFamily="34" charset="0"/>
            </a:endParaRPr>
          </a:p>
          <a:p>
            <a:pPr marL="231775" indent="-231775" algn="ctr">
              <a:spcBef>
                <a:spcPct val="15000"/>
              </a:spcBef>
              <a:defRPr/>
            </a:pPr>
            <a:r>
              <a:rPr lang="en-US" b="1" dirty="0" smtClean="0">
                <a:latin typeface="Calibri" pitchFamily="34" charset="0"/>
                <a:ea typeface="+mn-ea"/>
                <a:cs typeface="Arial" pitchFamily="34" charset="0"/>
              </a:rPr>
              <a:t>Approach</a:t>
            </a:r>
            <a:endParaRPr lang="en-US" sz="1600" b="1" dirty="0" smtClean="0">
              <a:latin typeface="Calibri" pitchFamily="34" charset="0"/>
              <a:ea typeface="+mn-ea"/>
              <a:cs typeface="Arial" pitchFamily="34" charset="0"/>
            </a:endParaRP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600" dirty="0">
                <a:latin typeface="Calibri" pitchFamily="34" charset="0"/>
                <a:cs typeface="Arial" pitchFamily="34" charset="0"/>
              </a:rPr>
              <a:t>Model diagnostic analysis using various signature measures, including recession curve, flow </a:t>
            </a:r>
            <a:r>
              <a:rPr lang="en-US" sz="1600" dirty="0" smtClean="0">
                <a:latin typeface="Calibri" pitchFamily="34" charset="0"/>
                <a:cs typeface="Arial" pitchFamily="34" charset="0"/>
              </a:rPr>
              <a:t>duration, </a:t>
            </a:r>
            <a:r>
              <a:rPr lang="en-US" sz="1600" dirty="0">
                <a:latin typeface="Calibri" pitchFamily="34" charset="0"/>
                <a:cs typeface="Arial" pitchFamily="34" charset="0"/>
              </a:rPr>
              <a:t>and posterior distribution of </a:t>
            </a:r>
            <a:r>
              <a:rPr lang="en-US" sz="1600" dirty="0" smtClean="0">
                <a:latin typeface="Calibri" pitchFamily="34" charset="0"/>
                <a:cs typeface="Arial" pitchFamily="34" charset="0"/>
              </a:rPr>
              <a:t>parameters, to </a:t>
            </a:r>
            <a:r>
              <a:rPr lang="en-US" sz="1600" dirty="0">
                <a:latin typeface="Calibri" pitchFamily="34" charset="0"/>
                <a:cs typeface="Arial" pitchFamily="34" charset="0"/>
              </a:rPr>
              <a:t>identify model structural uncertainty and suitable hydrological </a:t>
            </a:r>
            <a:r>
              <a:rPr lang="en-US" sz="1600" dirty="0" smtClean="0">
                <a:latin typeface="Calibri" pitchFamily="34" charset="0"/>
                <a:cs typeface="Arial" pitchFamily="34" charset="0"/>
              </a:rPr>
              <a:t>models</a:t>
            </a:r>
            <a:endParaRPr lang="en-US" sz="1600" dirty="0">
              <a:latin typeface="Calibri" pitchFamily="34" charset="0"/>
              <a:cs typeface="Arial" pitchFamily="34" charset="0"/>
            </a:endParaRP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600" dirty="0">
                <a:latin typeface="Calibri" pitchFamily="34" charset="0"/>
                <a:cs typeface="Arial" pitchFamily="34" charset="0"/>
              </a:rPr>
              <a:t>Hierarchical Mixture of Experts to adaptively integrate specialized hydrological models depending on dominant hydrologic processes at any given time and spatial location</a:t>
            </a:r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152400" y="83403"/>
            <a:ext cx="8827882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sz="2400" b="1" dirty="0"/>
              <a:t>Hierarchical Mixture of Experts and Diagnostic Modeling Approach to Reduce Hydrologic Model Structural Uncertainty</a:t>
            </a:r>
          </a:p>
        </p:txBody>
      </p:sp>
      <p:sp>
        <p:nvSpPr>
          <p:cNvPr id="14340" name="Text Box 6"/>
          <p:cNvSpPr txBox="1">
            <a:spLocks noChangeArrowheads="1"/>
          </p:cNvSpPr>
          <p:nvPr/>
        </p:nvSpPr>
        <p:spPr bwMode="auto">
          <a:xfrm>
            <a:off x="304800" y="6096000"/>
            <a:ext cx="3604034" cy="707886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r>
              <a:rPr lang="en-US" sz="1000" dirty="0"/>
              <a:t>Moges E, Y </a:t>
            </a:r>
            <a:r>
              <a:rPr lang="en-US" sz="1000" dirty="0" err="1"/>
              <a:t>Demissie</a:t>
            </a:r>
            <a:r>
              <a:rPr lang="en-US" sz="1000" dirty="0"/>
              <a:t> and H Li. 2016. “</a:t>
            </a:r>
            <a:r>
              <a:rPr lang="en-US" sz="1000" u="sng" dirty="0">
                <a:hlinkClick r:id="rId3"/>
              </a:rPr>
              <a:t>Hierarchical Mixture of Experts and Diagnostic Modeling Approach to Reduce Hydrologic Model Structural Uncertainty</a:t>
            </a:r>
            <a:r>
              <a:rPr lang="en-US" sz="1000" dirty="0"/>
              <a:t>.” </a:t>
            </a:r>
            <a:r>
              <a:rPr lang="en-US" sz="1000" i="1" dirty="0"/>
              <a:t>Water Resources Research,</a:t>
            </a:r>
            <a:r>
              <a:rPr lang="en-US" sz="1000" dirty="0"/>
              <a:t> in press, accepted online.  DOI: 10.1002/2015WR018266</a:t>
            </a:r>
            <a:endParaRPr lang="en-US" sz="1000" b="1" dirty="0"/>
          </a:p>
        </p:txBody>
      </p:sp>
      <p:sp>
        <p:nvSpPr>
          <p:cNvPr id="14341" name="Rectangle 2"/>
          <p:cNvSpPr>
            <a:spLocks noChangeArrowheads="1"/>
          </p:cNvSpPr>
          <p:nvPr/>
        </p:nvSpPr>
        <p:spPr bwMode="auto">
          <a:xfrm>
            <a:off x="4061234" y="3657600"/>
            <a:ext cx="4930366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1313" indent="-287338" algn="ctr">
              <a:spcBef>
                <a:spcPct val="15000"/>
              </a:spcBef>
              <a:tabLst>
                <a:tab pos="338138" algn="l"/>
              </a:tabLst>
            </a:pPr>
            <a:r>
              <a:rPr lang="en-US" b="1" dirty="0"/>
              <a:t>Impact</a:t>
            </a:r>
          </a:p>
          <a:p>
            <a:pPr marL="341313" indent="-287338">
              <a:spcBef>
                <a:spcPct val="15000"/>
              </a:spcBef>
              <a:buFont typeface="Arial" charset="0"/>
              <a:buChar char="●"/>
              <a:tabLst>
                <a:tab pos="338138" algn="l"/>
              </a:tabLst>
            </a:pPr>
            <a:r>
              <a:rPr lang="en-US" sz="1600" dirty="0"/>
              <a:t>The multiple signature measures introduced in this study not only help to evaluate </a:t>
            </a:r>
            <a:r>
              <a:rPr lang="en-US" sz="1600" dirty="0" smtClean="0"/>
              <a:t>models’ </a:t>
            </a:r>
            <a:r>
              <a:rPr lang="en-US" sz="1600" dirty="0"/>
              <a:t>overall performance but also to diagnose and identify appropriate models or structures.</a:t>
            </a:r>
          </a:p>
          <a:p>
            <a:pPr marL="341313" indent="-287338">
              <a:spcBef>
                <a:spcPct val="15000"/>
              </a:spcBef>
              <a:buFont typeface="Arial" charset="0"/>
              <a:buChar char="●"/>
              <a:tabLst>
                <a:tab pos="338138" algn="l"/>
              </a:tabLst>
            </a:pPr>
            <a:r>
              <a:rPr lang="en-US" sz="1600" dirty="0" smtClean="0"/>
              <a:t>Provides </a:t>
            </a:r>
            <a:r>
              <a:rPr lang="en-US" sz="1600" dirty="0"/>
              <a:t>an adaptive and </a:t>
            </a:r>
            <a:r>
              <a:rPr lang="en-US" sz="1600" dirty="0" smtClean="0"/>
              <a:t>probabilistic </a:t>
            </a:r>
            <a:r>
              <a:rPr lang="en-US" sz="1600" dirty="0"/>
              <a:t>model integration framework to simulate dynamic catchments that are subjected to multiple dominant processes.</a:t>
            </a:r>
          </a:p>
          <a:p>
            <a:pPr marL="341313" indent="-287338">
              <a:spcBef>
                <a:spcPct val="15000"/>
              </a:spcBef>
              <a:buFont typeface="Arial" charset="0"/>
              <a:buChar char="●"/>
              <a:tabLst>
                <a:tab pos="338138" algn="l"/>
              </a:tabLst>
            </a:pPr>
            <a:r>
              <a:rPr lang="en-US" sz="1600" dirty="0"/>
              <a:t>The HME framework can easily be extended for other integrated modeling </a:t>
            </a:r>
            <a:r>
              <a:rPr lang="en-US" sz="1600" dirty="0" smtClean="0"/>
              <a:t>applications.</a:t>
            </a:r>
            <a:endParaRPr lang="en-US" sz="16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37435" y="931191"/>
            <a:ext cx="4930365" cy="2074573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4202316" y="2895600"/>
            <a:ext cx="4800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>
                <a:solidFill>
                  <a:srgbClr val="0033CC"/>
                </a:solidFill>
              </a:rPr>
              <a:t>Flow duration curve </a:t>
            </a:r>
            <a:r>
              <a:rPr lang="en-US" sz="1100" b="1" dirty="0" smtClean="0">
                <a:solidFill>
                  <a:srgbClr val="0033CC"/>
                </a:solidFill>
              </a:rPr>
              <a:t>showing the </a:t>
            </a:r>
            <a:r>
              <a:rPr lang="en-US" sz="1100" b="1" dirty="0">
                <a:solidFill>
                  <a:srgbClr val="0033CC"/>
                </a:solidFill>
              </a:rPr>
              <a:t>observed </a:t>
            </a:r>
            <a:r>
              <a:rPr lang="en-US" sz="1100" b="1" dirty="0" smtClean="0">
                <a:solidFill>
                  <a:srgbClr val="0033CC"/>
                </a:solidFill>
              </a:rPr>
              <a:t>and predicted streamflow using </a:t>
            </a:r>
            <a:r>
              <a:rPr lang="en-US" sz="1100" b="1" dirty="0">
                <a:solidFill>
                  <a:srgbClr val="0033CC"/>
                </a:solidFill>
              </a:rPr>
              <a:t>HME and expert </a:t>
            </a:r>
            <a:r>
              <a:rPr lang="en-US" sz="1100" b="1" dirty="0" smtClean="0">
                <a:solidFill>
                  <a:srgbClr val="0033CC"/>
                </a:solidFill>
              </a:rPr>
              <a:t>models. The HME coupled Expert 1 (groundwater model) and Expert 2 (runoff model) by providing more weight to Expert 2 following storm events in the catchment and to Expert 1 during no storm period.  </a:t>
            </a:r>
            <a:endParaRPr lang="en-US" sz="1100" b="1" dirty="0">
              <a:solidFill>
                <a:srgbClr val="00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829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OE-Sample-Slide-Highlights-Template[1]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Slide" ma:contentTypeID="0x010100A22E315B1F3C42B49A0E90D2F9AB5AB100A3ADA40348D53C4EA114B46FA9468BEB" ma:contentTypeVersion="1" ma:contentTypeDescription="Microsoft PowerPoint Slide" ma:contentTypeScope="" ma:versionID="dbc4f2fd50e8b674fa18556b083337e9">
  <xsd:schema xmlns:xsd="http://www.w3.org/2001/XMLSchema" xmlns:xs="http://www.w3.org/2001/XMLSchema" xmlns:p="http://schemas.microsoft.com/office/2006/metadata/properties" xmlns:ns1="http://schemas.microsoft.com/sharepoint/v3" xmlns:ns2="98b00cf3-a6ce-40de-8923-f140beb786e9" targetNamespace="http://schemas.microsoft.com/office/2006/metadata/properties" ma:root="true" ma:fieldsID="369ecde004d64f13dca5f1ba268ab172" ns1:_="" ns2:_="">
    <xsd:import namespace="http://schemas.microsoft.com/sharepoint/v3"/>
    <xsd:import namespace="98b00cf3-a6ce-40de-8923-f140beb786e9"/>
    <xsd:element name="properties">
      <xsd:complexType>
        <xsd:sequence>
          <xsd:element name="documentManagement">
            <xsd:complexType>
              <xsd:all>
                <xsd:element ref="ns1:Presentation" minOccurs="0"/>
                <xsd:element ref="ns1:SlideDescription" minOccurs="0"/>
                <xsd:element ref="ns2:Funding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resentation" ma:index="1" nillable="true" ma:displayName="Presentation" ma:internalName="Presentation">
      <xsd:simpleType>
        <xsd:restriction base="dms:Text"/>
      </xsd:simpleType>
    </xsd:element>
    <xsd:element name="SlideDescription" ma:index="2" nillable="true" ma:displayName="Description" ma:internalName="SlideDescrip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b00cf3-a6ce-40de-8923-f140beb786e9" elementFormDefault="qualified">
    <xsd:import namespace="http://schemas.microsoft.com/office/2006/documentManagement/types"/>
    <xsd:import namespace="http://schemas.microsoft.com/office/infopath/2007/PartnerControls"/>
    <xsd:element name="Funding" ma:index="7" ma:displayName="Funding" ma:description="Funding Soure" ma:internalName="Funding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resentation xmlns="http://schemas.microsoft.com/sharepoint/v3">Li-Slide-Evaluating Global Streamflow Simulations-June2015</Presentation>
    <Funding xmlns="98b00cf3-a6ce-40de-8923-f140beb786e9">ESM and IARP </Funding>
    <SlideDescription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2BD5D288-9AA0-493D-A89D-1BFF8D265D4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98b00cf3-a6ce-40de-8923-f140beb786e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1DBF03D-6A67-4BE7-A52B-71DF776256C9}">
  <ds:schemaRefs>
    <ds:schemaRef ds:uri="http://schemas.microsoft.com/office/2006/metadata/properties"/>
    <ds:schemaRef ds:uri="http://schemas.microsoft.com/office/2006/documentManagement/types"/>
    <ds:schemaRef ds:uri="http://purl.org/dc/dcmitype/"/>
    <ds:schemaRef ds:uri="http://purl.org/dc/elements/1.1/"/>
    <ds:schemaRef ds:uri="http://purl.org/dc/terms/"/>
    <ds:schemaRef ds:uri="http://www.w3.org/XML/1998/namespace"/>
    <ds:schemaRef ds:uri="98b00cf3-a6ce-40de-8923-f140beb786e9"/>
    <ds:schemaRef ds:uri="http://schemas.microsoft.com/office/infopath/2007/PartnerControls"/>
    <ds:schemaRef ds:uri="http://schemas.openxmlformats.org/package/2006/metadata/core-properties"/>
    <ds:schemaRef ds:uri="http://schemas.microsoft.com/sharepoint/v3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DOE-Sample-Slide-Highlights-Template[1].pot</Template>
  <TotalTime>7798</TotalTime>
  <Words>265</Words>
  <Application>Microsoft Office PowerPoint</Application>
  <PresentationFormat>On-screen Show (4:3)</PresentationFormat>
  <Paragraphs>14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DOE-Sample-Slide-Highlights-Template[1]</vt:lpstr>
      <vt:lpstr>PowerPoint Presentation</vt:lpstr>
    </vt:vector>
  </TitlesOfParts>
  <Company>PNNL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Li-Slide-Evaluating Global Streamflow Simulations-June2015</dc:title>
  <dc:creator>JOvink</dc:creator>
  <cp:lastModifiedBy>JOvink</cp:lastModifiedBy>
  <cp:revision>66</cp:revision>
  <cp:lastPrinted>2011-05-11T17:30:12Z</cp:lastPrinted>
  <dcterms:created xsi:type="dcterms:W3CDTF">2012-10-05T18:57:41Z</dcterms:created>
  <dcterms:modified xsi:type="dcterms:W3CDTF">2016-03-14T18:48:11Z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">
    <vt:lpwstr>EP6D6TSR2XSE-15-9</vt:lpwstr>
  </property>
  <property fmtid="{D5CDD505-2E9C-101B-9397-08002B2CF9AE}" pid="3" name="_dlc_DocIdItemGuid">
    <vt:lpwstr>911fad3e-52e2-4c13-bee4-bc40eaf09e24</vt:lpwstr>
  </property>
  <property fmtid="{D5CDD505-2E9C-101B-9397-08002B2CF9AE}" pid="4" name="_dlc_DocIdUrl">
    <vt:lpwstr>https://collaborate.pnl.gov/projects/asgc/research_highlights/_layouts/DocIdRedir.aspx?ID=EP6D6TSR2XSE-15-9, EP6D6TSR2XSE-15-9</vt:lpwstr>
  </property>
  <property fmtid="{D5CDD505-2E9C-101B-9397-08002B2CF9AE}" pid="5" name="Highlight">
    <vt:lpwstr/>
  </property>
  <property fmtid="{D5CDD505-2E9C-101B-9397-08002B2CF9AE}" pid="6" name="FY">
    <vt:lpwstr/>
  </property>
  <property fmtid="{D5CDD505-2E9C-101B-9397-08002B2CF9AE}" pid="7" name="Funding">
    <vt:lpwstr>ESM and IARP </vt:lpwstr>
  </property>
  <property fmtid="{D5CDD505-2E9C-101B-9397-08002B2CF9AE}" pid="8" name="ContentTypeId">
    <vt:lpwstr>0x010100A22E315B1F3C42B49A0E90D2F9AB5AB100A3ADA40348D53C4EA114B46FA9468BEB</vt:lpwstr>
  </property>
  <property fmtid="{D5CDD505-2E9C-101B-9397-08002B2CF9AE}" pid="9" name="ContentType">
    <vt:lpwstr>Slide</vt:lpwstr>
  </property>
  <property fmtid="{D5CDD505-2E9C-101B-9397-08002B2CF9AE}" pid="10" name="Presentation">
    <vt:lpwstr>Li-Slide-Evaluating Global Streamflow Simulations-June2015</vt:lpwstr>
  </property>
  <property fmtid="{D5CDD505-2E9C-101B-9397-08002B2CF9AE}" pid="11" name="SlideDescription">
    <vt:lpwstr/>
  </property>
</Properties>
</file>