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62"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35" d="100"/>
          <a:sy n="135" d="100"/>
        </p:scale>
        <p:origin x="-96" y="-360"/>
      </p:cViewPr>
      <p:guideLst>
        <p:guide orient="horz" pos="2160"/>
        <p:guide pos="2880"/>
      </p:guideLst>
    </p:cSldViewPr>
  </p:slideViewPr>
  <p:notesTextViewPr>
    <p:cViewPr>
      <p:scale>
        <a:sx n="100" d="100"/>
        <a:sy n="100" d="100"/>
      </p:scale>
      <p:origin x="0" y="96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B78C93-958D-2A48-B595-5DEABEAC4FBB}" type="datetimeFigureOut">
              <a:rPr lang="en-US" smtClean="0"/>
              <a:t>6/12/15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191945-28B4-3F44-9904-9CF9378DDC7A}" type="slidenum">
              <a:rPr lang="en-US" smtClean="0"/>
              <a:t>‹#›</a:t>
            </a:fld>
            <a:endParaRPr lang="en-US"/>
          </a:p>
        </p:txBody>
      </p:sp>
    </p:spTree>
    <p:extLst>
      <p:ext uri="{BB962C8B-B14F-4D97-AF65-F5344CB8AC3E}">
        <p14:creationId xmlns:p14="http://schemas.microsoft.com/office/powerpoint/2010/main" val="102035621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How much the planet warms due to increasing greenhouse gases is critically dependent on how clouds respond.  Climate models robustly predict several changes in gross cloud properties under global warming: a reduction in low-level clouds at low and mid-latitudes, an increase in high cloud altitude at all latitudes, and a poleward shift of clouds in both hemispheres. It is natural to ask whether any or all of these cloud responses to anthropogenic forcing are apparent in long-term satellite cloud records, and – more fundamentally – when one should expect such responses (the “signal”) to become distinguishable from the “noise” arising from unforced climate variability. In this study DOE funded researchers performed the first formal detection and attribution analysis on cloud trends in order to investigate whether one can detect the fingerprint of anthropogenic climate change in the nearly 30-year ISCCP and PATMOS-x satellite cloud datasets. They defined indices that measure the latitude, total cloud amount, and altitude of high clouds at the five </a:t>
            </a:r>
            <a:r>
              <a:rPr lang="en-US" sz="1200" kern="1200" dirty="0" err="1" smtClean="0">
                <a:solidFill>
                  <a:schemeClr val="tx1"/>
                </a:solidFill>
                <a:effectLst/>
                <a:latin typeface="+mn-lt"/>
                <a:ea typeface="+mn-ea"/>
                <a:cs typeface="+mn-cs"/>
              </a:rPr>
              <a:t>extrema</a:t>
            </a:r>
            <a:r>
              <a:rPr lang="en-US" sz="1200" kern="1200" dirty="0" smtClean="0">
                <a:solidFill>
                  <a:schemeClr val="tx1"/>
                </a:solidFill>
                <a:effectLst/>
                <a:latin typeface="+mn-lt"/>
                <a:ea typeface="+mn-ea"/>
                <a:cs typeface="+mn-cs"/>
              </a:rPr>
              <a:t> in the zonally averaged total cloud fraction field, and used them to derive a multivariate “fingerprint” that characterizes their coherent response to external forcing. The researchers estimated the time at which a signal of externally forced cloud change emerges from background noise in models, and showed that employing a multivariate approach leads to much shorter detection times. Specifically, they found that – given perfect satellite cloud observations beginning in 1983 – the models indicate that a detectable multivariate signal should have emerged by 2010. Despite significant observational uncertainties, they found that the multivariate signal of externally forced change is present in both ISCCP and PATMOS-x.  In PATMOS-x, the signal is detectable and attributable to external forcing at the 95% confidence level. That is, the strength of the forced signal in the PATMOS-x dataset is </a:t>
            </a:r>
            <a:r>
              <a:rPr lang="en-US" sz="1200" i="1" kern="1200" dirty="0" smtClean="0">
                <a:solidFill>
                  <a:schemeClr val="tx1"/>
                </a:solidFill>
                <a:effectLst/>
                <a:latin typeface="+mn-lt"/>
                <a:ea typeface="+mn-ea"/>
                <a:cs typeface="+mn-cs"/>
              </a:rPr>
              <a:t>not</a:t>
            </a:r>
            <a:r>
              <a:rPr lang="en-US" sz="1200" kern="1200" dirty="0" smtClean="0">
                <a:solidFill>
                  <a:schemeClr val="tx1"/>
                </a:solidFill>
                <a:effectLst/>
                <a:latin typeface="+mn-lt"/>
                <a:ea typeface="+mn-ea"/>
                <a:cs typeface="+mn-cs"/>
              </a:rPr>
              <a:t> compatible with internal climate variability (as determined from the unforced control runs), but </a:t>
            </a:r>
            <a:r>
              <a:rPr lang="en-US" sz="1200" i="1" kern="1200" dirty="0" smtClean="0">
                <a:solidFill>
                  <a:schemeClr val="tx1"/>
                </a:solidFill>
                <a:effectLst/>
                <a:latin typeface="+mn-lt"/>
                <a:ea typeface="+mn-ea"/>
                <a:cs typeface="+mn-cs"/>
              </a:rPr>
              <a:t>is </a:t>
            </a:r>
            <a:r>
              <a:rPr lang="en-US" sz="1200" kern="1200" dirty="0" smtClean="0">
                <a:solidFill>
                  <a:schemeClr val="tx1"/>
                </a:solidFill>
                <a:effectLst/>
                <a:latin typeface="+mn-lt"/>
                <a:ea typeface="+mn-ea"/>
                <a:cs typeface="+mn-cs"/>
              </a:rPr>
              <a:t>compatible with GCM simulations including anthropogenic </a:t>
            </a:r>
            <a:r>
              <a:rPr lang="en-US" sz="1200" kern="1200" dirty="0" err="1" smtClean="0">
                <a:solidFill>
                  <a:schemeClr val="tx1"/>
                </a:solidFill>
                <a:effectLst/>
                <a:latin typeface="+mn-lt"/>
                <a:ea typeface="+mn-ea"/>
                <a:cs typeface="+mn-cs"/>
              </a:rPr>
              <a:t>forcings</a:t>
            </a:r>
            <a:r>
              <a:rPr lang="en-US" sz="1200" kern="1200" dirty="0" smtClean="0">
                <a:solidFill>
                  <a:schemeClr val="tx1"/>
                </a:solidFill>
                <a:effectLst/>
                <a:latin typeface="+mn-lt"/>
                <a:ea typeface="+mn-ea"/>
                <a:cs typeface="+mn-cs"/>
              </a:rPr>
              <a:t> (as determined from splicing together historical and RCP8.5 experiments). </a:t>
            </a:r>
          </a:p>
        </p:txBody>
      </p:sp>
      <p:sp>
        <p:nvSpPr>
          <p:cNvPr id="4" name="Slide Number Placeholder 3"/>
          <p:cNvSpPr>
            <a:spLocks noGrp="1"/>
          </p:cNvSpPr>
          <p:nvPr>
            <p:ph type="sldNum" sz="quarter" idx="10"/>
          </p:nvPr>
        </p:nvSpPr>
        <p:spPr/>
        <p:txBody>
          <a:bodyPr/>
          <a:lstStyle/>
          <a:p>
            <a:fld id="{2BC80B9A-C993-4CEA-8A39-3AFD6A021F27}"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956CA4E-FCB8-AB46-A659-45DD83A99C01}" type="datetimeFigureOut">
              <a:rPr lang="en-US" smtClean="0"/>
              <a:t>6/12/15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8707B6-80DB-7B43-8256-E5488CD30546}" type="slidenum">
              <a:rPr lang="en-US" smtClean="0"/>
              <a:t>‹#›</a:t>
            </a:fld>
            <a:endParaRPr lang="en-US"/>
          </a:p>
        </p:txBody>
      </p:sp>
    </p:spTree>
    <p:extLst>
      <p:ext uri="{BB962C8B-B14F-4D97-AF65-F5344CB8AC3E}">
        <p14:creationId xmlns:p14="http://schemas.microsoft.com/office/powerpoint/2010/main" val="291406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56CA4E-FCB8-AB46-A659-45DD83A99C01}" type="datetimeFigureOut">
              <a:rPr lang="en-US" smtClean="0"/>
              <a:t>6/12/15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8707B6-80DB-7B43-8256-E5488CD30546}" type="slidenum">
              <a:rPr lang="en-US" smtClean="0"/>
              <a:t>‹#›</a:t>
            </a:fld>
            <a:endParaRPr lang="en-US"/>
          </a:p>
        </p:txBody>
      </p:sp>
    </p:spTree>
    <p:extLst>
      <p:ext uri="{BB962C8B-B14F-4D97-AF65-F5344CB8AC3E}">
        <p14:creationId xmlns:p14="http://schemas.microsoft.com/office/powerpoint/2010/main" val="4287429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56CA4E-FCB8-AB46-A659-45DD83A99C01}" type="datetimeFigureOut">
              <a:rPr lang="en-US" smtClean="0"/>
              <a:t>6/12/15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8707B6-80DB-7B43-8256-E5488CD30546}" type="slidenum">
              <a:rPr lang="en-US" smtClean="0"/>
              <a:t>‹#›</a:t>
            </a:fld>
            <a:endParaRPr lang="en-US"/>
          </a:p>
        </p:txBody>
      </p:sp>
    </p:spTree>
    <p:extLst>
      <p:ext uri="{BB962C8B-B14F-4D97-AF65-F5344CB8AC3E}">
        <p14:creationId xmlns:p14="http://schemas.microsoft.com/office/powerpoint/2010/main" val="7396273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5"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a:latin typeface="Arial" pitchFamily="34" charset="0"/>
            </a:endParaRPr>
          </a:p>
        </p:txBody>
      </p:sp>
      <p:sp>
        <p:nvSpPr>
          <p:cNvPr id="6"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a:latin typeface="Arial" pitchFamily="34" charset="0"/>
            </a:endParaRPr>
          </a:p>
        </p:txBody>
      </p:sp>
      <p:sp>
        <p:nvSpPr>
          <p:cNvPr id="7" name="Rectangle 235"/>
          <p:cNvSpPr>
            <a:spLocks noChangeArrowheads="1"/>
          </p:cNvSpPr>
          <p:nvPr/>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hangingPunct="0">
              <a:lnSpc>
                <a:spcPct val="90000"/>
              </a:lnSpc>
              <a:defRPr/>
            </a:pPr>
            <a:r>
              <a:rPr lang="en-US" sz="1200" b="1" dirty="0">
                <a:solidFill>
                  <a:schemeClr val="bg1"/>
                </a:solidFill>
                <a:ea typeface="Rod"/>
                <a:cs typeface="Rod"/>
              </a:rPr>
              <a:t>Department of Energy  •  Office of Science  •  Biological and Environmental Research</a:t>
            </a:r>
          </a:p>
        </p:txBody>
      </p:sp>
      <p:sp>
        <p:nvSpPr>
          <p:cNvPr id="2" name="Title 1"/>
          <p:cNvSpPr>
            <a:spLocks noGrp="1"/>
          </p:cNvSpPr>
          <p:nvPr>
            <p:ph type="title"/>
          </p:nvPr>
        </p:nvSpPr>
        <p:spPr>
          <a:xfrm>
            <a:off x="457200" y="381000"/>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38200" y="1600200"/>
            <a:ext cx="38481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838700" y="1600200"/>
            <a:ext cx="3848100" cy="4525963"/>
          </a:xfrm>
        </p:spPr>
        <p:txBody>
          <a:bodyPr/>
          <a:lstStyle/>
          <a:p>
            <a:pPr lvl="0"/>
            <a:endParaRPr lang="en-US" noProof="0"/>
          </a:p>
        </p:txBody>
      </p:sp>
      <p:sp>
        <p:nvSpPr>
          <p:cNvPr id="9" name="Slide Number Placeholder 4"/>
          <p:cNvSpPr>
            <a:spLocks noGrp="1"/>
          </p:cNvSpPr>
          <p:nvPr>
            <p:ph type="sldNum" sz="quarter" idx="10"/>
          </p:nvPr>
        </p:nvSpPr>
        <p:spPr/>
        <p:txBody>
          <a:bodyPr/>
          <a:lstStyle>
            <a:lvl1pPr eaLnBrk="0" hangingPunct="0">
              <a:defRPr>
                <a:latin typeface="Arial" charset="0"/>
              </a:defRPr>
            </a:lvl1pPr>
          </a:lstStyle>
          <a:p>
            <a:pPr>
              <a:defRPr/>
            </a:pPr>
            <a:fld id="{2113C00A-46C3-4695-A1BF-A4D51761E616}" type="slidenum">
              <a:rPr lang="en-US"/>
              <a:pPr>
                <a:defRPr/>
              </a:pPr>
              <a:t>‹#›</a:t>
            </a:fld>
            <a:endParaRPr lang="en-US"/>
          </a:p>
        </p:txBody>
      </p:sp>
      <p:sp>
        <p:nvSpPr>
          <p:cNvPr id="10" name="Rectangle 235"/>
          <p:cNvSpPr>
            <a:spLocks noChangeArrowheads="1"/>
          </p:cNvSpPr>
          <p:nvPr userDrawn="1"/>
        </p:nvSpPr>
        <p:spPr bwMode="auto">
          <a:xfrm>
            <a:off x="-34926" y="6646863"/>
            <a:ext cx="2320925" cy="274637"/>
          </a:xfrm>
          <a:prstGeom prst="rect">
            <a:avLst/>
          </a:prstGeom>
          <a:noFill/>
          <a:ln w="9525" algn="ctr">
            <a:noFill/>
            <a:miter lim="800000"/>
            <a:headEnd/>
            <a:tailEnd/>
          </a:ln>
          <a:effectLst/>
        </p:spPr>
        <p:txBody>
          <a:bodyPr/>
          <a:lstStyle/>
          <a:p>
            <a:pPr marL="171450" indent="-171450" eaLnBrk="0" hangingPunct="0">
              <a:lnSpc>
                <a:spcPct val="90000"/>
              </a:lnSpc>
              <a:defRPr/>
            </a:pPr>
            <a:fld id="{3CF22588-4ED6-4D73-B710-A92B6386A90D}" type="slidenum">
              <a:rPr lang="en-US" sz="1000">
                <a:solidFill>
                  <a:schemeClr val="bg1"/>
                </a:solidFill>
                <a:ea typeface="Rod"/>
                <a:cs typeface="Rod"/>
              </a:rPr>
              <a:pPr marL="171450" indent="-171450" eaLnBrk="0" hangingPunct="0">
                <a:lnSpc>
                  <a:spcPct val="90000"/>
                </a:lnSpc>
                <a:defRPr/>
              </a:pPr>
              <a:t>‹#›</a:t>
            </a:fld>
            <a:r>
              <a:rPr lang="en-US" sz="1000" dirty="0">
                <a:solidFill>
                  <a:schemeClr val="bg1"/>
                </a:solidFill>
                <a:ea typeface="Rod"/>
                <a:cs typeface="Rod"/>
              </a:rPr>
              <a:t>	 </a:t>
            </a:r>
            <a:r>
              <a:rPr lang="en-US" sz="1200" b="1" dirty="0" smtClean="0">
                <a:solidFill>
                  <a:schemeClr val="bg1"/>
                </a:solidFill>
                <a:ea typeface="Rod"/>
                <a:cs typeface="Rod"/>
              </a:rPr>
              <a:t>BER Climate Research</a:t>
            </a:r>
            <a:endParaRPr lang="en-US" sz="1200" b="1" dirty="0">
              <a:solidFill>
                <a:schemeClr val="bg1"/>
              </a:solidFill>
              <a:ea typeface="Rod"/>
              <a:cs typeface="Rod"/>
            </a:endParaRPr>
          </a:p>
        </p:txBody>
      </p:sp>
    </p:spTree>
    <p:extLst>
      <p:ext uri="{BB962C8B-B14F-4D97-AF65-F5344CB8AC3E}">
        <p14:creationId xmlns:p14="http://schemas.microsoft.com/office/powerpoint/2010/main" val="3371663339"/>
      </p:ext>
    </p:extLst>
  </p:cSld>
  <p:clrMapOvr>
    <a:masterClrMapping/>
  </p:clrMapOvr>
  <p:transition xmlns:p14="http://schemas.microsoft.com/office/powerpoint/2010/mai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56CA4E-FCB8-AB46-A659-45DD83A99C01}" type="datetimeFigureOut">
              <a:rPr lang="en-US" smtClean="0"/>
              <a:t>6/12/15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8707B6-80DB-7B43-8256-E5488CD30546}" type="slidenum">
              <a:rPr lang="en-US" smtClean="0"/>
              <a:t>‹#›</a:t>
            </a:fld>
            <a:endParaRPr lang="en-US"/>
          </a:p>
        </p:txBody>
      </p:sp>
    </p:spTree>
    <p:extLst>
      <p:ext uri="{BB962C8B-B14F-4D97-AF65-F5344CB8AC3E}">
        <p14:creationId xmlns:p14="http://schemas.microsoft.com/office/powerpoint/2010/main" val="2247940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56CA4E-FCB8-AB46-A659-45DD83A99C01}" type="datetimeFigureOut">
              <a:rPr lang="en-US" smtClean="0"/>
              <a:t>6/12/15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8707B6-80DB-7B43-8256-E5488CD30546}" type="slidenum">
              <a:rPr lang="en-US" smtClean="0"/>
              <a:t>‹#›</a:t>
            </a:fld>
            <a:endParaRPr lang="en-US"/>
          </a:p>
        </p:txBody>
      </p:sp>
    </p:spTree>
    <p:extLst>
      <p:ext uri="{BB962C8B-B14F-4D97-AF65-F5344CB8AC3E}">
        <p14:creationId xmlns:p14="http://schemas.microsoft.com/office/powerpoint/2010/main" val="1664953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956CA4E-FCB8-AB46-A659-45DD83A99C01}" type="datetimeFigureOut">
              <a:rPr lang="en-US" smtClean="0"/>
              <a:t>6/12/15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8707B6-80DB-7B43-8256-E5488CD30546}" type="slidenum">
              <a:rPr lang="en-US" smtClean="0"/>
              <a:t>‹#›</a:t>
            </a:fld>
            <a:endParaRPr lang="en-US"/>
          </a:p>
        </p:txBody>
      </p:sp>
    </p:spTree>
    <p:extLst>
      <p:ext uri="{BB962C8B-B14F-4D97-AF65-F5344CB8AC3E}">
        <p14:creationId xmlns:p14="http://schemas.microsoft.com/office/powerpoint/2010/main" val="3694105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956CA4E-FCB8-AB46-A659-45DD83A99C01}" type="datetimeFigureOut">
              <a:rPr lang="en-US" smtClean="0"/>
              <a:t>6/12/15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8707B6-80DB-7B43-8256-E5488CD30546}" type="slidenum">
              <a:rPr lang="en-US" smtClean="0"/>
              <a:t>‹#›</a:t>
            </a:fld>
            <a:endParaRPr lang="en-US"/>
          </a:p>
        </p:txBody>
      </p:sp>
    </p:spTree>
    <p:extLst>
      <p:ext uri="{BB962C8B-B14F-4D97-AF65-F5344CB8AC3E}">
        <p14:creationId xmlns:p14="http://schemas.microsoft.com/office/powerpoint/2010/main" val="4138953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956CA4E-FCB8-AB46-A659-45DD83A99C01}" type="datetimeFigureOut">
              <a:rPr lang="en-US" smtClean="0"/>
              <a:t>6/12/15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8707B6-80DB-7B43-8256-E5488CD30546}" type="slidenum">
              <a:rPr lang="en-US" smtClean="0"/>
              <a:t>‹#›</a:t>
            </a:fld>
            <a:endParaRPr lang="en-US"/>
          </a:p>
        </p:txBody>
      </p:sp>
    </p:spTree>
    <p:extLst>
      <p:ext uri="{BB962C8B-B14F-4D97-AF65-F5344CB8AC3E}">
        <p14:creationId xmlns:p14="http://schemas.microsoft.com/office/powerpoint/2010/main" val="2448668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56CA4E-FCB8-AB46-A659-45DD83A99C01}" type="datetimeFigureOut">
              <a:rPr lang="en-US" smtClean="0"/>
              <a:t>6/12/15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8707B6-80DB-7B43-8256-E5488CD30546}" type="slidenum">
              <a:rPr lang="en-US" smtClean="0"/>
              <a:t>‹#›</a:t>
            </a:fld>
            <a:endParaRPr lang="en-US"/>
          </a:p>
        </p:txBody>
      </p:sp>
    </p:spTree>
    <p:extLst>
      <p:ext uri="{BB962C8B-B14F-4D97-AF65-F5344CB8AC3E}">
        <p14:creationId xmlns:p14="http://schemas.microsoft.com/office/powerpoint/2010/main" val="3939789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56CA4E-FCB8-AB46-A659-45DD83A99C01}" type="datetimeFigureOut">
              <a:rPr lang="en-US" smtClean="0"/>
              <a:t>6/12/15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8707B6-80DB-7B43-8256-E5488CD30546}" type="slidenum">
              <a:rPr lang="en-US" smtClean="0"/>
              <a:t>‹#›</a:t>
            </a:fld>
            <a:endParaRPr lang="en-US"/>
          </a:p>
        </p:txBody>
      </p:sp>
    </p:spTree>
    <p:extLst>
      <p:ext uri="{BB962C8B-B14F-4D97-AF65-F5344CB8AC3E}">
        <p14:creationId xmlns:p14="http://schemas.microsoft.com/office/powerpoint/2010/main" val="872747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56CA4E-FCB8-AB46-A659-45DD83A99C01}" type="datetimeFigureOut">
              <a:rPr lang="en-US" smtClean="0"/>
              <a:t>6/12/15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8707B6-80DB-7B43-8256-E5488CD30546}" type="slidenum">
              <a:rPr lang="en-US" smtClean="0"/>
              <a:t>‹#›</a:t>
            </a:fld>
            <a:endParaRPr lang="en-US"/>
          </a:p>
        </p:txBody>
      </p:sp>
    </p:spTree>
    <p:extLst>
      <p:ext uri="{BB962C8B-B14F-4D97-AF65-F5344CB8AC3E}">
        <p14:creationId xmlns:p14="http://schemas.microsoft.com/office/powerpoint/2010/main" val="40021948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56CA4E-FCB8-AB46-A659-45DD83A99C01}" type="datetimeFigureOut">
              <a:rPr lang="en-US" smtClean="0"/>
              <a:t>6/12/15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8707B6-80DB-7B43-8256-E5488CD30546}" type="slidenum">
              <a:rPr lang="en-US" smtClean="0"/>
              <a:t>‹#›</a:t>
            </a:fld>
            <a:endParaRPr lang="en-US"/>
          </a:p>
        </p:txBody>
      </p:sp>
    </p:spTree>
    <p:extLst>
      <p:ext uri="{BB962C8B-B14F-4D97-AF65-F5344CB8AC3E}">
        <p14:creationId xmlns:p14="http://schemas.microsoft.com/office/powerpoint/2010/main" val="4031202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a:spLocks noChangeArrowheads="1"/>
          </p:cNvSpPr>
          <p:nvPr/>
        </p:nvSpPr>
        <p:spPr bwMode="auto">
          <a:xfrm>
            <a:off x="444500" y="3759200"/>
            <a:ext cx="184150" cy="369888"/>
          </a:xfrm>
          <a:prstGeom prst="rect">
            <a:avLst/>
          </a:prstGeom>
          <a:noFill/>
          <a:ln w="9525">
            <a:noFill/>
            <a:miter lim="800000"/>
            <a:headEnd/>
            <a:tailEnd/>
          </a:ln>
        </p:spPr>
        <p:txBody>
          <a:bodyPr wrap="none">
            <a:spAutoFit/>
          </a:bodyPr>
          <a:lstStyle/>
          <a:p>
            <a:endParaRPr lang="en-US" dirty="0"/>
          </a:p>
        </p:txBody>
      </p:sp>
      <p:sp>
        <p:nvSpPr>
          <p:cNvPr id="5" name="TextBox 4"/>
          <p:cNvSpPr txBox="1"/>
          <p:nvPr/>
        </p:nvSpPr>
        <p:spPr>
          <a:xfrm>
            <a:off x="13501" y="0"/>
            <a:ext cx="8915400" cy="461665"/>
          </a:xfrm>
          <a:prstGeom prst="rect">
            <a:avLst/>
          </a:prstGeom>
          <a:noFill/>
        </p:spPr>
        <p:txBody>
          <a:bodyPr wrap="square">
            <a:spAutoFit/>
          </a:bodyPr>
          <a:lstStyle/>
          <a:p>
            <a:r>
              <a:rPr lang="en-US" sz="2400" b="1" dirty="0"/>
              <a:t>Identifying the Human Fingerprint </a:t>
            </a:r>
            <a:r>
              <a:rPr lang="en-US" sz="2400" b="1" dirty="0" smtClean="0"/>
              <a:t>in </a:t>
            </a:r>
            <a:r>
              <a:rPr lang="en-US" sz="2400" b="1" dirty="0"/>
              <a:t>Observed Cloud </a:t>
            </a:r>
            <a:r>
              <a:rPr lang="en-US" sz="2400" b="1" dirty="0" smtClean="0"/>
              <a:t>Trends</a:t>
            </a:r>
            <a:endParaRPr lang="en-US" sz="2400" dirty="0"/>
          </a:p>
        </p:txBody>
      </p:sp>
      <p:sp>
        <p:nvSpPr>
          <p:cNvPr id="18" name="TextBox 17"/>
          <p:cNvSpPr txBox="1"/>
          <p:nvPr/>
        </p:nvSpPr>
        <p:spPr>
          <a:xfrm>
            <a:off x="41415" y="475471"/>
            <a:ext cx="4762680" cy="5486117"/>
          </a:xfrm>
          <a:prstGeom prst="rect">
            <a:avLst/>
          </a:prstGeom>
          <a:noFill/>
        </p:spPr>
        <p:txBody>
          <a:bodyPr wrap="square" rtlCol="0">
            <a:spAutoFit/>
          </a:bodyPr>
          <a:lstStyle/>
          <a:p>
            <a:r>
              <a:rPr lang="en-US" sz="2000" u="sng" dirty="0" smtClean="0"/>
              <a:t>Objective</a:t>
            </a:r>
            <a:r>
              <a:rPr lang="en-US" sz="2000" dirty="0" smtClean="0"/>
              <a:t>: To determine the </a:t>
            </a:r>
            <a:r>
              <a:rPr lang="en-US" sz="2000" dirty="0"/>
              <a:t>fingerprint of anthropogenic climate change </a:t>
            </a:r>
            <a:r>
              <a:rPr lang="en-US" sz="2000" dirty="0" smtClean="0"/>
              <a:t>is detectible in </a:t>
            </a:r>
            <a:r>
              <a:rPr lang="en-US" sz="2000" dirty="0"/>
              <a:t>the nearly 30-year ISCCP and PATMOS-x satellite cloud </a:t>
            </a:r>
            <a:r>
              <a:rPr lang="en-US" sz="2000" dirty="0" smtClean="0"/>
              <a:t>datasets and to use climate models to determine when </a:t>
            </a:r>
            <a:r>
              <a:rPr lang="en-US" sz="2000" dirty="0"/>
              <a:t>one should expect such responses (the “signal”) to become distinguishable from the “noise” arising from unforced climate variability </a:t>
            </a:r>
            <a:r>
              <a:rPr lang="en-US" sz="2000" dirty="0" smtClean="0"/>
              <a:t>.</a:t>
            </a:r>
          </a:p>
          <a:p>
            <a:r>
              <a:rPr lang="en-US" sz="1050" dirty="0" smtClean="0"/>
              <a:t> </a:t>
            </a:r>
          </a:p>
          <a:p>
            <a:r>
              <a:rPr lang="en-US" sz="2000" u="sng" dirty="0" smtClean="0"/>
              <a:t>Research</a:t>
            </a:r>
            <a:r>
              <a:rPr lang="en-US" sz="2000" dirty="0" smtClean="0"/>
              <a:t>: We derive </a:t>
            </a:r>
            <a:r>
              <a:rPr lang="en-US" sz="2000" dirty="0"/>
              <a:t>a multivariate “fingerprint” that characterizes </a:t>
            </a:r>
            <a:r>
              <a:rPr lang="en-US" sz="2000" dirty="0" smtClean="0"/>
              <a:t>the coherent </a:t>
            </a:r>
            <a:r>
              <a:rPr lang="en-US" sz="2000" dirty="0"/>
              <a:t>response </a:t>
            </a:r>
            <a:r>
              <a:rPr lang="en-US" sz="2000" dirty="0" smtClean="0"/>
              <a:t>of cloud amount, height, and location of </a:t>
            </a:r>
            <a:r>
              <a:rPr lang="en-US" sz="2000" dirty="0" err="1" smtClean="0"/>
              <a:t>extrema</a:t>
            </a:r>
            <a:r>
              <a:rPr lang="en-US" sz="2000" dirty="0" smtClean="0"/>
              <a:t> to </a:t>
            </a:r>
            <a:r>
              <a:rPr lang="en-US" sz="2000" dirty="0"/>
              <a:t>external forcing. </a:t>
            </a:r>
            <a:r>
              <a:rPr lang="en-US" sz="2000" dirty="0" smtClean="0"/>
              <a:t>We then estimate the </a:t>
            </a:r>
            <a:r>
              <a:rPr lang="en-US" sz="2000" dirty="0"/>
              <a:t>time at which a signal of externally forced cloud change emerges from background noise in </a:t>
            </a:r>
            <a:r>
              <a:rPr lang="en-US" sz="2000" dirty="0" smtClean="0"/>
              <a:t>models and whether the anthropogenic signal is present in observations. </a:t>
            </a:r>
            <a:endParaRPr lang="en-US" sz="2000" u="sng" dirty="0" smtClean="0"/>
          </a:p>
        </p:txBody>
      </p:sp>
      <p:sp>
        <p:nvSpPr>
          <p:cNvPr id="20" name="TextBox 19"/>
          <p:cNvSpPr txBox="1"/>
          <p:nvPr/>
        </p:nvSpPr>
        <p:spPr>
          <a:xfrm>
            <a:off x="4953000" y="3749625"/>
            <a:ext cx="4191000" cy="2862322"/>
          </a:xfrm>
          <a:prstGeom prst="rect">
            <a:avLst/>
          </a:prstGeom>
          <a:noFill/>
        </p:spPr>
        <p:txBody>
          <a:bodyPr wrap="square" rtlCol="0">
            <a:spAutoFit/>
          </a:bodyPr>
          <a:lstStyle/>
          <a:p>
            <a:r>
              <a:rPr lang="en-US" sz="2000" u="sng" dirty="0" smtClean="0"/>
              <a:t>Impact</a:t>
            </a:r>
            <a:r>
              <a:rPr lang="en-US" sz="2000" dirty="0" smtClean="0"/>
              <a:t>: In </a:t>
            </a:r>
            <a:r>
              <a:rPr lang="en-US" sz="2000" dirty="0"/>
              <a:t>PATMOS-x, the </a:t>
            </a:r>
            <a:r>
              <a:rPr lang="en-US" sz="2000" dirty="0" smtClean="0"/>
              <a:t>signal </a:t>
            </a:r>
            <a:r>
              <a:rPr lang="en-US" sz="2000" dirty="0"/>
              <a:t>of externally forced change </a:t>
            </a:r>
            <a:r>
              <a:rPr lang="en-US" sz="2000" dirty="0" smtClean="0"/>
              <a:t>is </a:t>
            </a:r>
            <a:r>
              <a:rPr lang="en-US" sz="2000" dirty="0"/>
              <a:t>detectable and attributable to external forcing at the 95% confidence level. That is, the strength of the forced signal in the PATMOS-x dataset is </a:t>
            </a:r>
            <a:r>
              <a:rPr lang="en-US" sz="2000" i="1" dirty="0"/>
              <a:t>not</a:t>
            </a:r>
            <a:r>
              <a:rPr lang="en-US" sz="2000" dirty="0"/>
              <a:t> compatible with internal climate </a:t>
            </a:r>
            <a:r>
              <a:rPr lang="en-US" sz="2000" dirty="0" smtClean="0"/>
              <a:t>variability, </a:t>
            </a:r>
            <a:r>
              <a:rPr lang="en-US" sz="2000" dirty="0"/>
              <a:t>but </a:t>
            </a:r>
            <a:r>
              <a:rPr lang="en-US" sz="2000" i="1" dirty="0"/>
              <a:t>is </a:t>
            </a:r>
            <a:r>
              <a:rPr lang="en-US" sz="2000" dirty="0"/>
              <a:t>compatible with GCM simulations including anthropogenic </a:t>
            </a:r>
            <a:r>
              <a:rPr lang="en-US" sz="2000" dirty="0" err="1" smtClean="0"/>
              <a:t>forcings</a:t>
            </a:r>
            <a:r>
              <a:rPr lang="en-US" sz="2000" dirty="0" smtClean="0"/>
              <a:t>. </a:t>
            </a:r>
            <a:endParaRPr lang="en-US" sz="2000" dirty="0"/>
          </a:p>
        </p:txBody>
      </p:sp>
      <p:sp>
        <p:nvSpPr>
          <p:cNvPr id="12" name="TextBox 11"/>
          <p:cNvSpPr txBox="1"/>
          <p:nvPr/>
        </p:nvSpPr>
        <p:spPr>
          <a:xfrm>
            <a:off x="49290" y="5975394"/>
            <a:ext cx="4903710" cy="600164"/>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sz="1100" b="1" dirty="0" smtClean="0"/>
              <a:t>Reference</a:t>
            </a:r>
            <a:r>
              <a:rPr lang="en-US" sz="1100" b="1" dirty="0"/>
              <a:t>:</a:t>
            </a:r>
            <a:r>
              <a:rPr lang="en-US" sz="1100" dirty="0"/>
              <a:t> Marvel, K., M. D. Zelinka, S. A. Klein, C. </a:t>
            </a:r>
            <a:r>
              <a:rPr lang="en-US" sz="1100" dirty="0" err="1"/>
              <a:t>Bonfils</a:t>
            </a:r>
            <a:r>
              <a:rPr lang="en-US" sz="1100" dirty="0"/>
              <a:t>, P. M. Caldwell, C. </a:t>
            </a:r>
            <a:r>
              <a:rPr lang="en-US" sz="1100" dirty="0" err="1"/>
              <a:t>Doutriaux</a:t>
            </a:r>
            <a:r>
              <a:rPr lang="en-US" sz="1100" dirty="0"/>
              <a:t>, B. D. </a:t>
            </a:r>
            <a:r>
              <a:rPr lang="en-US" sz="1100" dirty="0" err="1"/>
              <a:t>Santer</a:t>
            </a:r>
            <a:r>
              <a:rPr lang="en-US" sz="1100" dirty="0"/>
              <a:t>, and K. E. Taylor, 2015: External influences on modeled and observed cloud trends, </a:t>
            </a:r>
            <a:r>
              <a:rPr lang="en-US" sz="1100" i="1" dirty="0"/>
              <a:t>J. Climate</a:t>
            </a:r>
            <a:r>
              <a:rPr lang="en-US" sz="1100" dirty="0"/>
              <a:t>, </a:t>
            </a:r>
            <a:r>
              <a:rPr lang="en-US" sz="1100" dirty="0" smtClean="0"/>
              <a:t>28, 4820-4840, doi</a:t>
            </a:r>
            <a:r>
              <a:rPr lang="en-US" sz="1100" dirty="0"/>
              <a:t>:10.1175/JCLI-D-14-</a:t>
            </a:r>
            <a:r>
              <a:rPr lang="en-US" sz="1100" dirty="0" smtClean="0"/>
              <a:t>00734.1.</a:t>
            </a:r>
            <a:endParaRPr lang="en-US" sz="1100" dirty="0"/>
          </a:p>
        </p:txBody>
      </p:sp>
      <p:sp>
        <p:nvSpPr>
          <p:cNvPr id="2" name="Rectangle 1"/>
          <p:cNvSpPr/>
          <p:nvPr/>
        </p:nvSpPr>
        <p:spPr>
          <a:xfrm>
            <a:off x="7775378" y="762000"/>
            <a:ext cx="381000" cy="457200"/>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10" name="Group 9"/>
          <p:cNvGrpSpPr/>
          <p:nvPr/>
        </p:nvGrpSpPr>
        <p:grpSpPr>
          <a:xfrm>
            <a:off x="4953000" y="627337"/>
            <a:ext cx="3646555" cy="1998413"/>
            <a:chOff x="1012829" y="3174554"/>
            <a:chExt cx="3646555" cy="1998413"/>
          </a:xfrm>
        </p:grpSpPr>
        <p:pic>
          <p:nvPicPr>
            <p:cNvPr id="11" name="Picture 10" descr="Marvel_fig4.jpg"/>
            <p:cNvPicPr>
              <a:picLocks noChangeAspect="1"/>
            </p:cNvPicPr>
            <p:nvPr/>
          </p:nvPicPr>
          <p:blipFill rotWithShape="1">
            <a:blip r:embed="rId3">
              <a:extLst>
                <a:ext uri="{28A0092B-C50C-407E-A947-70E740481C1C}">
                  <a14:useLocalDpi xmlns:a14="http://schemas.microsoft.com/office/drawing/2010/main" val="0"/>
                </a:ext>
              </a:extLst>
            </a:blip>
            <a:srcRect l="52740" t="72287"/>
            <a:stretch/>
          </p:blipFill>
          <p:spPr>
            <a:xfrm>
              <a:off x="1661404" y="3233548"/>
              <a:ext cx="2803388" cy="1647164"/>
            </a:xfrm>
            <a:prstGeom prst="rect">
              <a:avLst/>
            </a:prstGeom>
          </p:spPr>
        </p:pic>
        <p:sp>
          <p:nvSpPr>
            <p:cNvPr id="13" name="Rectangle 12"/>
            <p:cNvSpPr/>
            <p:nvPr/>
          </p:nvSpPr>
          <p:spPr>
            <a:xfrm>
              <a:off x="2763901" y="4834413"/>
              <a:ext cx="526707" cy="338554"/>
            </a:xfrm>
            <a:prstGeom prst="rect">
              <a:avLst/>
            </a:prstGeom>
          </p:spPr>
          <p:txBody>
            <a:bodyPr wrap="none">
              <a:spAutoFit/>
            </a:bodyPr>
            <a:lstStyle/>
            <a:p>
              <a:r>
                <a:rPr lang="en-US" sz="1600" dirty="0" smtClean="0">
                  <a:latin typeface="Seravek"/>
                  <a:cs typeface="Seravek"/>
                </a:rPr>
                <a:t>S/N</a:t>
              </a:r>
              <a:endParaRPr lang="en-US" sz="1600" dirty="0">
                <a:latin typeface="Seravek"/>
                <a:cs typeface="Seravek"/>
              </a:endParaRPr>
            </a:p>
          </p:txBody>
        </p:sp>
        <p:sp>
          <p:nvSpPr>
            <p:cNvPr id="14" name="TextBox 13"/>
            <p:cNvSpPr txBox="1"/>
            <p:nvPr/>
          </p:nvSpPr>
          <p:spPr>
            <a:xfrm rot="16200000">
              <a:off x="1650226" y="3586045"/>
              <a:ext cx="1407757" cy="584776"/>
            </a:xfrm>
            <a:prstGeom prst="rect">
              <a:avLst/>
            </a:prstGeom>
            <a:solidFill>
              <a:srgbClr val="FFFFFF"/>
            </a:solidFill>
          </p:spPr>
          <p:txBody>
            <a:bodyPr wrap="none" rtlCol="0">
              <a:spAutoFit/>
            </a:bodyPr>
            <a:lstStyle/>
            <a:p>
              <a:pPr algn="ctr"/>
              <a:r>
                <a:rPr lang="en-US" sz="3200" b="1" dirty="0" smtClean="0">
                  <a:solidFill>
                    <a:schemeClr val="bg1"/>
                  </a:solidFill>
                  <a:latin typeface="Seravek"/>
                  <a:cs typeface="Seravek"/>
                </a:rPr>
                <a:t>MULTI</a:t>
              </a:r>
              <a:endParaRPr lang="en-US" sz="3200" b="1" dirty="0">
                <a:solidFill>
                  <a:schemeClr val="bg1"/>
                </a:solidFill>
                <a:latin typeface="Seravek"/>
                <a:cs typeface="Seravek"/>
              </a:endParaRPr>
            </a:p>
          </p:txBody>
        </p:sp>
        <p:sp>
          <p:nvSpPr>
            <p:cNvPr id="16" name="TextBox 15"/>
            <p:cNvSpPr txBox="1"/>
            <p:nvPr/>
          </p:nvSpPr>
          <p:spPr>
            <a:xfrm>
              <a:off x="1012829" y="4634026"/>
              <a:ext cx="3646555" cy="276999"/>
            </a:xfrm>
            <a:prstGeom prst="rect">
              <a:avLst/>
            </a:prstGeom>
            <a:solidFill>
              <a:srgbClr val="FFFFFF"/>
            </a:solidFill>
          </p:spPr>
          <p:txBody>
            <a:bodyPr wrap="square" rtlCol="0">
              <a:spAutoFit/>
            </a:bodyPr>
            <a:lstStyle/>
            <a:p>
              <a:r>
                <a:rPr lang="en-US" sz="1200" dirty="0" smtClean="0">
                  <a:solidFill>
                    <a:schemeClr val="bg1"/>
                  </a:solidFill>
                  <a:latin typeface="Seravek"/>
                  <a:cs typeface="Seravek"/>
                </a:rPr>
                <a:t>  010     </a:t>
              </a:r>
              <a:r>
                <a:rPr lang="en-US" sz="1200" dirty="0" smtClean="0">
                  <a:latin typeface="Seravek"/>
                  <a:cs typeface="Seravek"/>
                </a:rPr>
                <a:t>        -6       -4        -2         0         2         4         6</a:t>
              </a:r>
              <a:endParaRPr lang="en-US" sz="1200" dirty="0">
                <a:latin typeface="Seravek"/>
                <a:cs typeface="Seravek"/>
              </a:endParaRPr>
            </a:p>
          </p:txBody>
        </p:sp>
        <p:sp>
          <p:nvSpPr>
            <p:cNvPr id="17" name="Rectangle 16"/>
            <p:cNvSpPr/>
            <p:nvPr/>
          </p:nvSpPr>
          <p:spPr>
            <a:xfrm>
              <a:off x="2694281" y="4219264"/>
              <a:ext cx="725792" cy="369332"/>
            </a:xfrm>
            <a:prstGeom prst="rect">
              <a:avLst/>
            </a:prstGeom>
          </p:spPr>
          <p:txBody>
            <a:bodyPr wrap="none">
              <a:spAutoFit/>
            </a:bodyPr>
            <a:lstStyle/>
            <a:p>
              <a:r>
                <a:rPr lang="en-US" b="1" dirty="0" smtClean="0">
                  <a:solidFill>
                    <a:schemeClr val="bg1"/>
                  </a:solidFill>
                </a:rPr>
                <a:t>Noise</a:t>
              </a:r>
              <a:endParaRPr lang="en-US" b="1" dirty="0">
                <a:solidFill>
                  <a:schemeClr val="bg1"/>
                </a:solidFill>
              </a:endParaRPr>
            </a:p>
          </p:txBody>
        </p:sp>
      </p:grpSp>
      <p:sp>
        <p:nvSpPr>
          <p:cNvPr id="7" name="TextBox 6"/>
          <p:cNvSpPr txBox="1"/>
          <p:nvPr/>
        </p:nvSpPr>
        <p:spPr>
          <a:xfrm>
            <a:off x="4804095" y="2529431"/>
            <a:ext cx="4339905" cy="1200329"/>
          </a:xfrm>
          <a:prstGeom prst="rect">
            <a:avLst/>
          </a:prstGeom>
          <a:noFill/>
        </p:spPr>
        <p:txBody>
          <a:bodyPr wrap="square" rtlCol="0">
            <a:spAutoFit/>
          </a:bodyPr>
          <a:lstStyle/>
          <a:p>
            <a:r>
              <a:rPr lang="en-US" sz="1200" dirty="0" smtClean="0"/>
              <a:t>Signal-to-noise ratio of </a:t>
            </a:r>
            <a:r>
              <a:rPr lang="en-US" sz="1200" dirty="0"/>
              <a:t>the multivariate anthropogenic </a:t>
            </a:r>
            <a:r>
              <a:rPr lang="en-US" sz="1200" dirty="0" smtClean="0"/>
              <a:t>fingerprint. </a:t>
            </a:r>
            <a:r>
              <a:rPr lang="en-US" sz="1200" dirty="0"/>
              <a:t>Values of S/N that lie outside the gray noise envelope are incompatible with internal </a:t>
            </a:r>
            <a:r>
              <a:rPr lang="en-US" sz="1200" dirty="0" smtClean="0"/>
              <a:t>variability (</a:t>
            </a:r>
            <a:r>
              <a:rPr lang="en-US" sz="1200" dirty="0" err="1" smtClean="0"/>
              <a:t>anthro</a:t>
            </a:r>
            <a:r>
              <a:rPr lang="en-US" sz="1200" dirty="0" smtClean="0"/>
              <a:t> signal is detected). </a:t>
            </a:r>
            <a:br>
              <a:rPr lang="en-US" sz="1200" dirty="0" smtClean="0"/>
            </a:br>
            <a:r>
              <a:rPr lang="en-US" sz="1200" dirty="0" smtClean="0"/>
              <a:t>If </a:t>
            </a:r>
            <a:r>
              <a:rPr lang="en-US" sz="1200" dirty="0"/>
              <a:t>the observed S/N </a:t>
            </a:r>
            <a:r>
              <a:rPr lang="en-US" sz="1200" dirty="0" smtClean="0"/>
              <a:t>(circle for ISCCP and square for PATMOS-x) lies </a:t>
            </a:r>
            <a:r>
              <a:rPr lang="en-US" sz="1200" dirty="0"/>
              <a:t>within the </a:t>
            </a:r>
            <a:r>
              <a:rPr lang="en-US" sz="1200" dirty="0" smtClean="0"/>
              <a:t>95% distributions </a:t>
            </a:r>
            <a:r>
              <a:rPr lang="en-US" sz="1200" dirty="0"/>
              <a:t>estimated from forced </a:t>
            </a:r>
            <a:r>
              <a:rPr lang="en-US" sz="1200" dirty="0" smtClean="0"/>
              <a:t>models (</a:t>
            </a:r>
            <a:r>
              <a:rPr lang="en-US" sz="1200" dirty="0" err="1" smtClean="0"/>
              <a:t>horiz</a:t>
            </a:r>
            <a:r>
              <a:rPr lang="en-US" sz="1200" dirty="0" smtClean="0"/>
              <a:t>. lines), </a:t>
            </a:r>
            <a:r>
              <a:rPr lang="en-US" sz="1200" dirty="0"/>
              <a:t>it </a:t>
            </a:r>
            <a:r>
              <a:rPr lang="en-US" sz="1200" dirty="0" smtClean="0"/>
              <a:t>can reasonably be </a:t>
            </a:r>
            <a:r>
              <a:rPr lang="en-US" sz="1200" dirty="0"/>
              <a:t>attributed</a:t>
            </a:r>
            <a:r>
              <a:rPr lang="en-US" sz="1200" b="1" dirty="0"/>
              <a:t> </a:t>
            </a:r>
            <a:r>
              <a:rPr lang="en-US" sz="1200" dirty="0" smtClean="0"/>
              <a:t>to external forcing. </a:t>
            </a:r>
            <a:endParaRPr lang="en-US" sz="1200" dirty="0"/>
          </a:p>
        </p:txBody>
      </p:sp>
      <p:sp>
        <p:nvSpPr>
          <p:cNvPr id="37" name="Rectangle 36"/>
          <p:cNvSpPr/>
          <p:nvPr/>
        </p:nvSpPr>
        <p:spPr>
          <a:xfrm>
            <a:off x="7720158" y="499686"/>
            <a:ext cx="1222830" cy="1477328"/>
          </a:xfrm>
          <a:prstGeom prst="rect">
            <a:avLst/>
          </a:prstGeom>
          <a:solidFill>
            <a:srgbClr val="FFFFFF"/>
          </a:solidFill>
        </p:spPr>
        <p:txBody>
          <a:bodyPr wrap="square">
            <a:spAutoFit/>
          </a:bodyPr>
          <a:lstStyle/>
          <a:p>
            <a:pPr algn="ctr"/>
            <a:r>
              <a:rPr lang="en-US" b="1" dirty="0" smtClean="0">
                <a:solidFill>
                  <a:srgbClr val="800000"/>
                </a:solidFill>
              </a:rPr>
              <a:t/>
            </a:r>
            <a:br>
              <a:rPr lang="en-US" b="1" dirty="0" smtClean="0">
                <a:solidFill>
                  <a:srgbClr val="800000"/>
                </a:solidFill>
              </a:rPr>
            </a:br>
            <a:r>
              <a:rPr lang="en-US" b="1" dirty="0" smtClean="0">
                <a:solidFill>
                  <a:srgbClr val="800000"/>
                </a:solidFill>
              </a:rPr>
              <a:t>PATMOS-x</a:t>
            </a:r>
          </a:p>
          <a:p>
            <a:pPr algn="ctr"/>
            <a:endParaRPr lang="en-US" b="1" dirty="0">
              <a:solidFill>
                <a:srgbClr val="800000"/>
              </a:solidFill>
            </a:endParaRPr>
          </a:p>
          <a:p>
            <a:pPr algn="ctr"/>
            <a:endParaRPr lang="en-US" b="1" dirty="0" smtClean="0">
              <a:solidFill>
                <a:srgbClr val="800000"/>
              </a:solidFill>
            </a:endParaRPr>
          </a:p>
          <a:p>
            <a:pPr algn="ctr"/>
            <a:endParaRPr lang="en-US" b="1" dirty="0" smtClean="0">
              <a:solidFill>
                <a:srgbClr val="800000"/>
              </a:solidFill>
            </a:endParaRPr>
          </a:p>
        </p:txBody>
      </p:sp>
      <p:sp>
        <p:nvSpPr>
          <p:cNvPr id="38" name="Rectangle 37"/>
          <p:cNvSpPr/>
          <p:nvPr/>
        </p:nvSpPr>
        <p:spPr>
          <a:xfrm>
            <a:off x="7544963" y="1261297"/>
            <a:ext cx="1222830" cy="369332"/>
          </a:xfrm>
          <a:prstGeom prst="rect">
            <a:avLst/>
          </a:prstGeom>
          <a:solidFill>
            <a:srgbClr val="FFFFFF"/>
          </a:solidFill>
        </p:spPr>
        <p:txBody>
          <a:bodyPr wrap="square">
            <a:spAutoFit/>
          </a:bodyPr>
          <a:lstStyle/>
          <a:p>
            <a:pPr algn="ctr"/>
            <a:r>
              <a:rPr lang="en-US" b="1" dirty="0" smtClean="0">
                <a:solidFill>
                  <a:srgbClr val="800000"/>
                </a:solidFill>
              </a:rPr>
              <a:t>ISCCP</a:t>
            </a:r>
          </a:p>
        </p:txBody>
      </p:sp>
    </p:spTree>
    <p:extLst>
      <p:ext uri="{BB962C8B-B14F-4D97-AF65-F5344CB8AC3E}">
        <p14:creationId xmlns:p14="http://schemas.microsoft.com/office/powerpoint/2010/main" val="2829565263"/>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868</TotalTime>
  <Words>629</Words>
  <Application>Microsoft Macintosh PowerPoint</Application>
  <PresentationFormat>On-screen Show (4:3)</PresentationFormat>
  <Paragraphs>16</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LLNL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Zelinka</dc:creator>
  <cp:lastModifiedBy>Mark Zelinka</cp:lastModifiedBy>
  <cp:revision>13</cp:revision>
  <dcterms:created xsi:type="dcterms:W3CDTF">2014-11-18T18:33:33Z</dcterms:created>
  <dcterms:modified xsi:type="dcterms:W3CDTF">2015-06-12T19:10:46Z</dcterms:modified>
</cp:coreProperties>
</file>