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5"/>
  </p:notesMasterIdLst>
  <p:handoutMasterIdLst>
    <p:handoutMasterId r:id="rId6"/>
  </p:handoutMasterIdLst>
  <p:sldIdLst>
    <p:sldId id="375" r:id="rId3"/>
    <p:sldId id="376" r:id="rId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990099"/>
    <a:srgbClr val="008000"/>
    <a:srgbClr val="FFCCCC"/>
    <a:srgbClr val="FF505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63" autoAdjust="0"/>
    <p:restoredTop sz="88619" autoAdjust="0"/>
  </p:normalViewPr>
  <p:slideViewPr>
    <p:cSldViewPr>
      <p:cViewPr>
        <p:scale>
          <a:sx n="100" d="100"/>
          <a:sy n="100" d="100"/>
        </p:scale>
        <p:origin x="-960" y="376"/>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2120"/>
          </a:xfrm>
          <a:prstGeom prst="rect">
            <a:avLst/>
          </a:prstGeom>
        </p:spPr>
        <p:txBody>
          <a:bodyPr vert="horz" lIns="91440" tIns="45720" rIns="91440" bIns="45720" rtlCol="0"/>
          <a:lstStyle>
            <a:lvl1pPr algn="r">
              <a:defRPr sz="1200"/>
            </a:lvl1pPr>
          </a:lstStyle>
          <a:p>
            <a:fld id="{1F0FC52E-3DE0-4D0F-8301-0C9D53841A51}" type="datetimeFigureOut">
              <a:rPr lang="en-US" smtClean="0"/>
              <a:pPr/>
              <a:t>6/16/15</a:t>
            </a:fld>
            <a:endParaRPr lang="en-US"/>
          </a:p>
        </p:txBody>
      </p:sp>
      <p:sp>
        <p:nvSpPr>
          <p:cNvPr id="4" name="Footer Placeholder 3"/>
          <p:cNvSpPr>
            <a:spLocks noGrp="1"/>
          </p:cNvSpPr>
          <p:nvPr>
            <p:ph type="ftr" sz="quarter" idx="2"/>
          </p:nvPr>
        </p:nvSpPr>
        <p:spPr>
          <a:xfrm>
            <a:off x="0" y="8772378"/>
            <a:ext cx="3038649"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772378"/>
            <a:ext cx="3038648" cy="462120"/>
          </a:xfrm>
          <a:prstGeom prst="rect">
            <a:avLst/>
          </a:prstGeom>
        </p:spPr>
        <p:txBody>
          <a:bodyPr vert="horz" lIns="91440" tIns="45720" rIns="91440" bIns="45720" rtlCol="0" anchor="b"/>
          <a:lstStyle>
            <a:lvl1pPr algn="r">
              <a:defRPr sz="1200"/>
            </a:lvl1pPr>
          </a:lstStyle>
          <a:p>
            <a:fld id="{80E448C2-0687-4275-B9E0-F547EFE71A47}" type="slidenum">
              <a:rPr lang="en-US" smtClean="0"/>
              <a:pPr/>
              <a:t>‹#›</a:t>
            </a:fld>
            <a:endParaRPr lang="en-US"/>
          </a:p>
        </p:txBody>
      </p:sp>
    </p:spTree>
    <p:extLst>
      <p:ext uri="{BB962C8B-B14F-4D97-AF65-F5344CB8AC3E}">
        <p14:creationId xmlns:p14="http://schemas.microsoft.com/office/powerpoint/2010/main" val="3504576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180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1"/>
            <a:ext cx="3037840" cy="461804"/>
          </a:xfrm>
          <a:prstGeom prst="rect">
            <a:avLst/>
          </a:prstGeom>
        </p:spPr>
        <p:txBody>
          <a:bodyPr vert="horz" lIns="92446" tIns="46223" rIns="92446" bIns="46223" rtlCol="0"/>
          <a:lstStyle>
            <a:lvl1pPr algn="r">
              <a:defRPr sz="1200"/>
            </a:lvl1pPr>
          </a:lstStyle>
          <a:p>
            <a:fld id="{7CE99966-166F-4CB6-A8BA-06A15B56D167}" type="datetimeFigureOut">
              <a:rPr lang="en-US" smtClean="0"/>
              <a:pPr/>
              <a:t>6/16/15</a:t>
            </a:fld>
            <a:endParaRPr lang="en-US"/>
          </a:p>
        </p:txBody>
      </p:sp>
      <p:sp>
        <p:nvSpPr>
          <p:cNvPr id="4" name="Slide Image Placeholder 3"/>
          <p:cNvSpPr>
            <a:spLocks noGrp="1" noRot="1" noChangeAspect="1"/>
          </p:cNvSpPr>
          <p:nvPr>
            <p:ph type="sldImg" idx="2"/>
          </p:nvPr>
        </p:nvSpPr>
        <p:spPr>
          <a:xfrm>
            <a:off x="1195388" y="692150"/>
            <a:ext cx="4621212" cy="34655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2670"/>
            <a:ext cx="3037840" cy="461804"/>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70"/>
            <a:ext cx="3037840" cy="461804"/>
          </a:xfrm>
          <a:prstGeom prst="rect">
            <a:avLst/>
          </a:prstGeom>
        </p:spPr>
        <p:txBody>
          <a:bodyPr vert="horz" lIns="92446" tIns="46223" rIns="92446" bIns="46223" rtlCol="0" anchor="b"/>
          <a:lstStyle>
            <a:lvl1pPr algn="r">
              <a:defRPr sz="1200"/>
            </a:lvl1pPr>
          </a:lstStyle>
          <a:p>
            <a:fld id="{6E59C07E-BA73-4694-B393-5A21F42E0FBF}" type="slidenum">
              <a:rPr lang="en-US" smtClean="0"/>
              <a:pPr/>
              <a:t>‹#›</a:t>
            </a:fld>
            <a:endParaRPr lang="en-US"/>
          </a:p>
        </p:txBody>
      </p:sp>
    </p:spTree>
    <p:extLst>
      <p:ext uri="{BB962C8B-B14F-4D97-AF65-F5344CB8AC3E}">
        <p14:creationId xmlns:p14="http://schemas.microsoft.com/office/powerpoint/2010/main" val="3349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a:lnSpc>
                <a:spcPct val="80000"/>
              </a:lnSpc>
              <a:spcBef>
                <a:spcPct val="0"/>
              </a:spcBef>
              <a:buFontTx/>
              <a:buNone/>
            </a:pPr>
            <a:endParaRPr lang="en-US" sz="1100" dirty="0" smtClean="0"/>
          </a:p>
        </p:txBody>
      </p:sp>
      <p:sp>
        <p:nvSpPr>
          <p:cNvPr id="15363" name="Slide Number Placeholder 3"/>
          <p:cNvSpPr txBox="1">
            <a:spLocks noGrp="1"/>
          </p:cNvSpPr>
          <p:nvPr/>
        </p:nvSpPr>
        <p:spPr bwMode="auto">
          <a:xfrm>
            <a:off x="3969708" y="8772853"/>
            <a:ext cx="3039109" cy="461647"/>
          </a:xfrm>
          <a:prstGeom prst="rect">
            <a:avLst/>
          </a:prstGeom>
          <a:noFill/>
          <a:ln w="9525">
            <a:noFill/>
            <a:miter lim="800000"/>
            <a:headEnd/>
            <a:tailEnd/>
          </a:ln>
        </p:spPr>
        <p:txBody>
          <a:bodyPr lIns="91419" tIns="45709" rIns="91419" bIns="45709" anchor="b"/>
          <a:lstStyle/>
          <a:p>
            <a:pPr algn="r" defTabSz="914773" eaLnBrk="0" hangingPunct="0"/>
            <a:fld id="{CC75C1CE-B3C7-4E1B-B254-F041918EBDA5}" type="slidenum">
              <a:rPr lang="en-US" sz="1200"/>
              <a:pPr algn="r" defTabSz="914773" eaLnBrk="0" hangingPunct="0"/>
              <a:t>1</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a:lnSpc>
                <a:spcPct val="80000"/>
              </a:lnSpc>
              <a:spcBef>
                <a:spcPct val="0"/>
              </a:spcBef>
              <a:buFontTx/>
              <a:buNone/>
            </a:pPr>
            <a:r>
              <a:rPr lang="en-US" sz="1100" dirty="0" smtClean="0"/>
              <a:t>Location parameter: indicates</a:t>
            </a:r>
            <a:r>
              <a:rPr lang="en-US" sz="1100" baseline="0" dirty="0" smtClean="0"/>
              <a:t> the position of the distribution of extremes from the origin (.</a:t>
            </a:r>
            <a:r>
              <a:rPr lang="en-US" sz="1100" baseline="0" dirty="0" err="1" smtClean="0"/>
              <a:t>i.e</a:t>
            </a:r>
            <a:r>
              <a:rPr lang="en-US" sz="1100" baseline="0" dirty="0" smtClean="0"/>
              <a:t> the change in location parameter implies a shift in the distribution </a:t>
            </a:r>
            <a:r>
              <a:rPr lang="en-US" sz="1100" baseline="0" smtClean="0"/>
              <a:t>of values).</a:t>
            </a:r>
            <a:endParaRPr lang="en-US" sz="1100" dirty="0" smtClean="0"/>
          </a:p>
        </p:txBody>
      </p:sp>
      <p:sp>
        <p:nvSpPr>
          <p:cNvPr id="15363" name="Slide Number Placeholder 3"/>
          <p:cNvSpPr txBox="1">
            <a:spLocks noGrp="1"/>
          </p:cNvSpPr>
          <p:nvPr/>
        </p:nvSpPr>
        <p:spPr bwMode="auto">
          <a:xfrm>
            <a:off x="3969708" y="8772853"/>
            <a:ext cx="3039109" cy="461647"/>
          </a:xfrm>
          <a:prstGeom prst="rect">
            <a:avLst/>
          </a:prstGeom>
          <a:noFill/>
          <a:ln w="9525">
            <a:noFill/>
            <a:miter lim="800000"/>
            <a:headEnd/>
            <a:tailEnd/>
          </a:ln>
        </p:spPr>
        <p:txBody>
          <a:bodyPr lIns="91419" tIns="45709" rIns="91419" bIns="45709" anchor="b"/>
          <a:lstStyle/>
          <a:p>
            <a:pPr algn="r" defTabSz="914773" eaLnBrk="0" hangingPunct="0"/>
            <a:fld id="{CC75C1CE-B3C7-4E1B-B254-F041918EBDA5}" type="slidenum">
              <a:rPr lang="en-US" sz="1200"/>
              <a:pPr algn="r" defTabSz="914773" eaLnBrk="0" hangingPunct="0"/>
              <a:t>2</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smtClean="0"/>
              <a:t>Applied Mathematics - Landsberg</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053E6-1F5D-4526-8E17-6D67AD6AE10F}"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201643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053E6-1F5D-4526-8E17-6D67AD6AE10F}"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4198737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053E6-1F5D-4526-8E17-6D67AD6AE10F}" type="datetimeFigureOut">
              <a:rPr lang="en-US" smtClean="0"/>
              <a:t>6/16/15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3458053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053E6-1F5D-4526-8E17-6D67AD6AE10F}" type="datetimeFigureOut">
              <a:rPr lang="en-US" smtClean="0"/>
              <a:t>6/16/15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324022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92B88B2-92F3-4A93-A1FC-ABA76BF7AB12}" type="datetimeFigureOut">
              <a:rPr lang="en-US" smtClean="0"/>
              <a:pPr/>
              <a:t>6/16/15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A8B6E-C3EC-42ED-98A3-18B8EA37CE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B053E6-1F5D-4526-8E17-6D67AD6AE10F}" type="datetimeFigureOut">
              <a:rPr lang="en-US" smtClean="0"/>
              <a:t>6/16/15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88383343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053E6-1F5D-4526-8E17-6D67AD6AE10F}" type="datetimeFigureOut">
              <a:rPr lang="en-US" smtClean="0"/>
              <a:t>6/16/15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127352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B053E6-1F5D-4526-8E17-6D67AD6AE10F}" type="datetimeFigureOut">
              <a:rPr lang="en-US" smtClean="0"/>
              <a:t>6/16/15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237417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B053E6-1F5D-4526-8E17-6D67AD6AE10F}" type="datetimeFigureOut">
              <a:rPr lang="en-US" smtClean="0"/>
              <a:t>6/16/15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360918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B053E6-1F5D-4526-8E17-6D67AD6AE10F}" type="datetimeFigureOut">
              <a:rPr lang="en-US" smtClean="0"/>
              <a:t>6/16/15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197493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B053E6-1F5D-4526-8E17-6D67AD6AE10F}" type="datetimeFigureOut">
              <a:rPr lang="en-US" smtClean="0"/>
              <a:t>6/16/15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245409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053E6-1F5D-4526-8E17-6D67AD6AE10F}" type="datetimeFigureOut">
              <a:rPr lang="en-US" smtClean="0"/>
              <a:t>6/16/15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2474959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smtClean="0"/>
              <a:t>Applied Mathematics - Landsberg</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80" r:id="rId2"/>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053E6-1F5D-4526-8E17-6D67AD6AE10F}" type="datetimeFigureOut">
              <a:rPr lang="en-US" smtClean="0"/>
              <a:t>6/16/15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B0083-F30B-46F2-B7EF-12181F5E391D}" type="slidenum">
              <a:rPr lang="en-US" smtClean="0"/>
              <a:t>‹#›</a:t>
            </a:fld>
            <a:endParaRPr lang="en-US"/>
          </a:p>
        </p:txBody>
      </p:sp>
      <p:pic>
        <p:nvPicPr>
          <p:cNvPr id="7" name="Picture 9" descr="horizontal-logo-green-text.jpg"/>
          <p:cNvPicPr>
            <a:picLocks noChangeAspect="1"/>
          </p:cNvPicPr>
          <p:nvPr userDrawn="1"/>
        </p:nvPicPr>
        <p:blipFill>
          <a:blip r:embed="rId13"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5686041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0" y="25400"/>
            <a:ext cx="9144000" cy="762000"/>
          </a:xfrm>
        </p:spPr>
        <p:txBody>
          <a:bodyPr>
            <a:normAutofit/>
          </a:bodyPr>
          <a:lstStyle/>
          <a:p>
            <a:r>
              <a:rPr lang="en-US" sz="2200" b="1" dirty="0" smtClean="0"/>
              <a:t>Fidelity of Climate Extremes in High Resolution Climate Models</a:t>
            </a:r>
            <a:r>
              <a:rPr lang="en-US" sz="2000" b="1" dirty="0" smtClean="0"/>
              <a:t/>
            </a:r>
            <a:br>
              <a:rPr lang="en-US" sz="2000" b="1" dirty="0" smtClean="0"/>
            </a:br>
            <a:endParaRPr lang="en-US" sz="1600" dirty="0" smtClean="0">
              <a:solidFill>
                <a:srgbClr val="006600"/>
              </a:solidFill>
              <a:latin typeface="Arial"/>
              <a:cs typeface="Arial"/>
            </a:endParaRPr>
          </a:p>
        </p:txBody>
      </p:sp>
      <p:cxnSp>
        <p:nvCxnSpPr>
          <p:cNvPr id="14338" name="Straight Connector 8"/>
          <p:cNvCxnSpPr>
            <a:cxnSpLocks noChangeShapeType="1"/>
          </p:cNvCxnSpPr>
          <p:nvPr/>
        </p:nvCxnSpPr>
        <p:spPr bwMode="auto">
          <a:xfrm>
            <a:off x="228600" y="2895600"/>
            <a:ext cx="8763000" cy="3175"/>
          </a:xfrm>
          <a:prstGeom prst="line">
            <a:avLst/>
          </a:prstGeom>
          <a:noFill/>
          <a:ln w="25400" algn="ctr">
            <a:solidFill>
              <a:srgbClr val="F9B074"/>
            </a:solidFill>
            <a:round/>
            <a:headEnd/>
            <a:tailEnd/>
          </a:ln>
        </p:spPr>
      </p:cxnSp>
      <p:cxnSp>
        <p:nvCxnSpPr>
          <p:cNvPr id="14339" name="Straight Connector 20"/>
          <p:cNvCxnSpPr>
            <a:cxnSpLocks noChangeShapeType="1"/>
          </p:cNvCxnSpPr>
          <p:nvPr/>
        </p:nvCxnSpPr>
        <p:spPr bwMode="auto">
          <a:xfrm>
            <a:off x="4495800" y="838200"/>
            <a:ext cx="0" cy="2057400"/>
          </a:xfrm>
          <a:prstGeom prst="line">
            <a:avLst/>
          </a:prstGeom>
          <a:noFill/>
          <a:ln w="25400" algn="ctr">
            <a:solidFill>
              <a:srgbClr val="F9B074"/>
            </a:solidFill>
            <a:round/>
            <a:headEnd/>
            <a:tailEnd/>
          </a:ln>
        </p:spPr>
      </p:cxnSp>
      <p:sp>
        <p:nvSpPr>
          <p:cNvPr id="14340" name="TextBox 13"/>
          <p:cNvSpPr txBox="1">
            <a:spLocks noChangeArrowheads="1"/>
          </p:cNvSpPr>
          <p:nvPr/>
        </p:nvSpPr>
        <p:spPr bwMode="auto">
          <a:xfrm>
            <a:off x="4648200" y="838200"/>
            <a:ext cx="888385"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Impact </a:t>
            </a:r>
            <a:endParaRPr lang="en-US" i="1" dirty="0">
              <a:solidFill>
                <a:srgbClr val="DA5500"/>
              </a:solidFill>
            </a:endParaRPr>
          </a:p>
        </p:txBody>
      </p:sp>
      <p:sp>
        <p:nvSpPr>
          <p:cNvPr id="14341" name="TextBox 14"/>
          <p:cNvSpPr txBox="1">
            <a:spLocks noChangeArrowheads="1"/>
          </p:cNvSpPr>
          <p:nvPr/>
        </p:nvSpPr>
        <p:spPr bwMode="auto">
          <a:xfrm>
            <a:off x="304800" y="838200"/>
            <a:ext cx="1406645"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Objectives </a:t>
            </a:r>
            <a:endParaRPr lang="en-US" i="1" dirty="0">
              <a:solidFill>
                <a:srgbClr val="DA5500"/>
              </a:solidFill>
            </a:endParaRPr>
          </a:p>
        </p:txBody>
      </p:sp>
      <p:sp>
        <p:nvSpPr>
          <p:cNvPr id="14342" name="Content Placeholder 5"/>
          <p:cNvSpPr>
            <a:spLocks noGrp="1"/>
          </p:cNvSpPr>
          <p:nvPr>
            <p:ph sz="half" idx="4294967295"/>
          </p:nvPr>
        </p:nvSpPr>
        <p:spPr>
          <a:xfrm>
            <a:off x="152400" y="1219200"/>
            <a:ext cx="4191000" cy="1752600"/>
          </a:xfrm>
        </p:spPr>
        <p:txBody>
          <a:bodyPr>
            <a:noAutofit/>
          </a:bodyPr>
          <a:lstStyle/>
          <a:p>
            <a:pPr marL="233363" indent="-233363">
              <a:spcBef>
                <a:spcPts val="300"/>
              </a:spcBef>
              <a:buClr>
                <a:schemeClr val="accent4">
                  <a:lumMod val="75000"/>
                </a:schemeClr>
              </a:buClr>
              <a:buSzPct val="100000"/>
              <a:buFont typeface="Wingdings" charset="2"/>
              <a:buChar char="§"/>
            </a:pPr>
            <a:r>
              <a:rPr lang="en-US" sz="1400" b="0" dirty="0" smtClean="0">
                <a:solidFill>
                  <a:schemeClr val="tx1"/>
                </a:solidFill>
                <a:cs typeface="Arial" charset="0"/>
              </a:rPr>
              <a:t>Develop a regionalization framework to improve sampling of extreme events</a:t>
            </a:r>
          </a:p>
          <a:p>
            <a:pPr marL="233363" indent="-233363">
              <a:spcBef>
                <a:spcPts val="300"/>
              </a:spcBef>
              <a:buClr>
                <a:schemeClr val="accent4">
                  <a:lumMod val="75000"/>
                </a:schemeClr>
              </a:buClr>
              <a:buSzPct val="100000"/>
              <a:buFont typeface="Wingdings" charset="2"/>
              <a:buChar char="§"/>
            </a:pPr>
            <a:endParaRPr lang="en-US" sz="1400" b="0" dirty="0">
              <a:solidFill>
                <a:schemeClr val="tx1"/>
              </a:solidFill>
              <a:cs typeface="Arial" charset="0"/>
            </a:endParaRPr>
          </a:p>
          <a:p>
            <a:pPr marL="233363" indent="-233363">
              <a:spcBef>
                <a:spcPts val="300"/>
              </a:spcBef>
              <a:buClr>
                <a:schemeClr val="accent4">
                  <a:lumMod val="75000"/>
                </a:schemeClr>
              </a:buClr>
              <a:buSzPct val="100000"/>
              <a:buFont typeface="Wingdings" charset="2"/>
              <a:buChar char="§"/>
            </a:pPr>
            <a:r>
              <a:rPr lang="en-US" sz="1400" b="0" dirty="0" smtClean="0">
                <a:solidFill>
                  <a:schemeClr val="tx1"/>
                </a:solidFill>
                <a:cs typeface="Arial" charset="0"/>
              </a:rPr>
              <a:t>Assess the simulations of stationary and non-stationary climate extremes in ultra high-resolution global climate model simulations</a:t>
            </a:r>
          </a:p>
        </p:txBody>
      </p:sp>
      <p:sp>
        <p:nvSpPr>
          <p:cNvPr id="18" name="TextBox 13"/>
          <p:cNvSpPr txBox="1">
            <a:spLocks noChangeArrowheads="1"/>
          </p:cNvSpPr>
          <p:nvPr/>
        </p:nvSpPr>
        <p:spPr bwMode="auto">
          <a:xfrm>
            <a:off x="228600" y="2971800"/>
            <a:ext cx="1869614"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Accomplishments</a:t>
            </a:r>
            <a:endParaRPr lang="en-US" i="1" dirty="0">
              <a:solidFill>
                <a:srgbClr val="DA5500"/>
              </a:solidFill>
            </a:endParaRPr>
          </a:p>
        </p:txBody>
      </p:sp>
      <p:sp>
        <p:nvSpPr>
          <p:cNvPr id="25" name="Content Placeholder 5"/>
          <p:cNvSpPr txBox="1">
            <a:spLocks/>
          </p:cNvSpPr>
          <p:nvPr/>
        </p:nvSpPr>
        <p:spPr>
          <a:xfrm>
            <a:off x="0" y="3429000"/>
            <a:ext cx="4343400" cy="198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1" kern="1200">
                <a:solidFill>
                  <a:srgbClr val="14673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0" dirty="0" smtClean="0"/>
              <a:t>Developed a regionalization framework to quantify climate extremes</a:t>
            </a:r>
            <a:endParaRPr lang="en-US" sz="1600" b="0" dirty="0"/>
          </a:p>
          <a:p>
            <a:r>
              <a:rPr lang="en-US" sz="1600" b="0" dirty="0" smtClean="0"/>
              <a:t>Implemented the framework in a parallel algorithm allowing a speed up of the analysis of extremes in global high resolution simulations by several orders of magnitude.</a:t>
            </a:r>
            <a:endParaRPr lang="en-US" sz="1600" b="0" dirty="0"/>
          </a:p>
        </p:txBody>
      </p:sp>
      <p:cxnSp>
        <p:nvCxnSpPr>
          <p:cNvPr id="13" name="Straight Connector 20"/>
          <p:cNvCxnSpPr>
            <a:cxnSpLocks noChangeShapeType="1"/>
          </p:cNvCxnSpPr>
          <p:nvPr/>
        </p:nvCxnSpPr>
        <p:spPr bwMode="auto">
          <a:xfrm>
            <a:off x="4724400" y="2895600"/>
            <a:ext cx="0" cy="2895600"/>
          </a:xfrm>
          <a:prstGeom prst="line">
            <a:avLst/>
          </a:prstGeom>
          <a:noFill/>
          <a:ln w="25400" algn="ctr">
            <a:solidFill>
              <a:srgbClr val="F9B074"/>
            </a:solidFill>
            <a:round/>
            <a:headEnd/>
            <a:tailEnd/>
          </a:ln>
        </p:spPr>
      </p:cxnSp>
      <p:sp>
        <p:nvSpPr>
          <p:cNvPr id="4" name="TextBox 3"/>
          <p:cNvSpPr txBox="1"/>
          <p:nvPr/>
        </p:nvSpPr>
        <p:spPr>
          <a:xfrm>
            <a:off x="6311900" y="3568700"/>
            <a:ext cx="184666" cy="369332"/>
          </a:xfrm>
          <a:prstGeom prst="rect">
            <a:avLst/>
          </a:prstGeom>
          <a:noFill/>
        </p:spPr>
        <p:txBody>
          <a:bodyPr wrap="none" rtlCol="0">
            <a:spAutoFit/>
          </a:bodyPr>
          <a:lstStyle/>
          <a:p>
            <a:endParaRPr lang="en-US" dirty="0"/>
          </a:p>
        </p:txBody>
      </p:sp>
      <p:pic>
        <p:nvPicPr>
          <p:cNvPr id="3" name="Picture 2" descr="ccsi-dev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6361822"/>
            <a:ext cx="1571303" cy="483478"/>
          </a:xfrm>
          <a:prstGeom prst="rect">
            <a:avLst/>
          </a:prstGeom>
        </p:spPr>
      </p:pic>
      <p:sp>
        <p:nvSpPr>
          <p:cNvPr id="9" name="TextBox 8"/>
          <p:cNvSpPr txBox="1"/>
          <p:nvPr/>
        </p:nvSpPr>
        <p:spPr>
          <a:xfrm>
            <a:off x="4800600" y="5486400"/>
            <a:ext cx="4419600" cy="738664"/>
          </a:xfrm>
          <a:prstGeom prst="rect">
            <a:avLst/>
          </a:prstGeom>
          <a:noFill/>
        </p:spPr>
        <p:txBody>
          <a:bodyPr wrap="square" rtlCol="0">
            <a:spAutoFit/>
          </a:bodyPr>
          <a:lstStyle/>
          <a:p>
            <a:r>
              <a:rPr lang="en-US" sz="1400" smtClean="0"/>
              <a:t>Location parameters </a:t>
            </a:r>
            <a:r>
              <a:rPr lang="en-US" sz="1400" dirty="0" smtClean="0"/>
              <a:t>of Generalized Extreme Value Distribution are better represented in high resolution model (T341) as compared to low resolution model (T85)</a:t>
            </a:r>
            <a:endParaRPr lang="en-US" sz="1400" dirty="0"/>
          </a:p>
        </p:txBody>
      </p:sp>
      <p:sp>
        <p:nvSpPr>
          <p:cNvPr id="2" name="TextBox 1"/>
          <p:cNvSpPr txBox="1"/>
          <p:nvPr/>
        </p:nvSpPr>
        <p:spPr>
          <a:xfrm>
            <a:off x="228600" y="5257800"/>
            <a:ext cx="4343400" cy="954107"/>
          </a:xfrm>
          <a:prstGeom prst="rect">
            <a:avLst/>
          </a:prstGeom>
          <a:noFill/>
        </p:spPr>
        <p:txBody>
          <a:bodyPr wrap="square" rtlCol="0">
            <a:spAutoFit/>
          </a:bodyPr>
          <a:lstStyle/>
          <a:p>
            <a:r>
              <a:rPr lang="en-US" sz="1400" dirty="0"/>
              <a:t>Mahajan S., K. J. Evans, M. </a:t>
            </a:r>
            <a:r>
              <a:rPr lang="en-US" sz="1400" dirty="0" err="1"/>
              <a:t>Branstetter</a:t>
            </a:r>
            <a:r>
              <a:rPr lang="en-US" sz="1400" dirty="0"/>
              <a:t>, V. </a:t>
            </a:r>
            <a:r>
              <a:rPr lang="en-US" sz="1400" dirty="0" err="1"/>
              <a:t>Anantharaj</a:t>
            </a:r>
            <a:r>
              <a:rPr lang="en-US" sz="1400" dirty="0"/>
              <a:t> and J. K. </a:t>
            </a:r>
            <a:r>
              <a:rPr lang="en-US" sz="1400" dirty="0" err="1"/>
              <a:t>Leifeld</a:t>
            </a:r>
            <a:r>
              <a:rPr lang="en-US" sz="1400" dirty="0"/>
              <a:t> (2015): Fidelity of precipitation extremes in high resolution global climate simulations, </a:t>
            </a:r>
            <a:r>
              <a:rPr lang="en-US" sz="1400" i="1" dirty="0" err="1"/>
              <a:t>Procedia</a:t>
            </a:r>
            <a:r>
              <a:rPr lang="en-US" sz="1400" i="1" dirty="0"/>
              <a:t> Computer </a:t>
            </a:r>
            <a:r>
              <a:rPr lang="en-US" sz="1400" i="1" dirty="0" smtClean="0"/>
              <a:t>Science</a:t>
            </a:r>
            <a:r>
              <a:rPr lang="en-US" sz="1400" dirty="0" smtClean="0"/>
              <a:t>,</a:t>
            </a:r>
            <a:r>
              <a:rPr lang="en-US" sz="1400" dirty="0"/>
              <a:t> 51:2178-</a:t>
            </a:r>
            <a:r>
              <a:rPr lang="en-US" sz="1400" dirty="0" smtClean="0"/>
              <a:t>2187.</a:t>
            </a:r>
            <a:endParaRPr lang="en-US" sz="1400" dirty="0"/>
          </a:p>
        </p:txBody>
      </p:sp>
      <p:pic>
        <p:nvPicPr>
          <p:cNvPr id="5" name="Picture 4" descr="ACME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6324154"/>
            <a:ext cx="1143000" cy="533846"/>
          </a:xfrm>
          <a:prstGeom prst="rect">
            <a:avLst/>
          </a:prstGeom>
        </p:spPr>
      </p:pic>
      <p:sp>
        <p:nvSpPr>
          <p:cNvPr id="22" name="Content Placeholder 5"/>
          <p:cNvSpPr txBox="1">
            <a:spLocks/>
          </p:cNvSpPr>
          <p:nvPr/>
        </p:nvSpPr>
        <p:spPr bwMode="auto">
          <a:xfrm>
            <a:off x="4953000" y="1295400"/>
            <a:ext cx="39624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0" dirty="0" smtClean="0">
                <a:solidFill>
                  <a:schemeClr val="tx2"/>
                </a:solidFill>
              </a:rPr>
              <a:t>Demonstrated that high resolution climate models better capture stationary as well as non-stationary precipitation extremes as compared to low resolution simulations.</a:t>
            </a:r>
            <a:endParaRPr lang="en-US" sz="1600" b="0" dirty="0">
              <a:solidFill>
                <a:schemeClr val="tx2"/>
              </a:solidFill>
            </a:endParaRPr>
          </a:p>
        </p:txBody>
      </p:sp>
      <p:pic>
        <p:nvPicPr>
          <p:cNvPr id="12" name="Picture 11" descr="mu.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3048000"/>
            <a:ext cx="3200400" cy="2407661"/>
          </a:xfrm>
          <a:prstGeom prst="rect">
            <a:avLst/>
          </a:prstGeom>
        </p:spPr>
      </p:pic>
    </p:spTree>
    <p:extLst>
      <p:ext uri="{BB962C8B-B14F-4D97-AF65-F5344CB8AC3E}">
        <p14:creationId xmlns:p14="http://schemas.microsoft.com/office/powerpoint/2010/main" val="22707073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0" y="25400"/>
            <a:ext cx="9144000" cy="762000"/>
          </a:xfrm>
        </p:spPr>
        <p:txBody>
          <a:bodyPr>
            <a:normAutofit fontScale="90000"/>
          </a:bodyPr>
          <a:lstStyle/>
          <a:p>
            <a:r>
              <a:rPr lang="en-US" sz="2200" b="1" dirty="0" smtClean="0"/>
              <a:t>Fidelity of Climate Extremes in High Resolution Global Climate Model Simulations</a:t>
            </a:r>
            <a:endParaRPr lang="en-US" sz="1600" dirty="0" smtClean="0">
              <a:solidFill>
                <a:srgbClr val="006600"/>
              </a:solidFill>
              <a:latin typeface="Arial"/>
              <a:cs typeface="Arial"/>
            </a:endParaRPr>
          </a:p>
        </p:txBody>
      </p:sp>
      <p:sp>
        <p:nvSpPr>
          <p:cNvPr id="14341" name="TextBox 14"/>
          <p:cNvSpPr txBox="1">
            <a:spLocks noChangeArrowheads="1"/>
          </p:cNvSpPr>
          <p:nvPr/>
        </p:nvSpPr>
        <p:spPr bwMode="auto">
          <a:xfrm>
            <a:off x="304800" y="838200"/>
            <a:ext cx="1130438"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Summary </a:t>
            </a:r>
            <a:endParaRPr lang="en-US" i="1" dirty="0">
              <a:solidFill>
                <a:srgbClr val="DA5500"/>
              </a:solidFill>
            </a:endParaRPr>
          </a:p>
        </p:txBody>
      </p:sp>
      <p:sp>
        <p:nvSpPr>
          <p:cNvPr id="4" name="TextBox 3"/>
          <p:cNvSpPr txBox="1"/>
          <p:nvPr/>
        </p:nvSpPr>
        <p:spPr>
          <a:xfrm>
            <a:off x="6311900" y="3568700"/>
            <a:ext cx="184666" cy="369332"/>
          </a:xfrm>
          <a:prstGeom prst="rect">
            <a:avLst/>
          </a:prstGeom>
          <a:noFill/>
        </p:spPr>
        <p:txBody>
          <a:bodyPr wrap="none" rtlCol="0">
            <a:spAutoFit/>
          </a:bodyPr>
          <a:lstStyle/>
          <a:p>
            <a:endParaRPr lang="en-US" dirty="0"/>
          </a:p>
        </p:txBody>
      </p:sp>
      <p:pic>
        <p:nvPicPr>
          <p:cNvPr id="3" name="Picture 2" descr="ccsi-dev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6361822"/>
            <a:ext cx="1571303" cy="483478"/>
          </a:xfrm>
          <a:prstGeom prst="rect">
            <a:avLst/>
          </a:prstGeom>
        </p:spPr>
      </p:pic>
      <p:sp>
        <p:nvSpPr>
          <p:cNvPr id="2" name="TextBox 1"/>
          <p:cNvSpPr txBox="1"/>
          <p:nvPr/>
        </p:nvSpPr>
        <p:spPr>
          <a:xfrm>
            <a:off x="190500" y="5715000"/>
            <a:ext cx="8915400" cy="523220"/>
          </a:xfrm>
          <a:prstGeom prst="rect">
            <a:avLst/>
          </a:prstGeom>
          <a:noFill/>
        </p:spPr>
        <p:txBody>
          <a:bodyPr wrap="square" rtlCol="0">
            <a:spAutoFit/>
          </a:bodyPr>
          <a:lstStyle/>
          <a:p>
            <a:r>
              <a:rPr lang="en-US" sz="1400" dirty="0"/>
              <a:t>Mahajan S., K. J. Evans, M. </a:t>
            </a:r>
            <a:r>
              <a:rPr lang="en-US" sz="1400" dirty="0" err="1"/>
              <a:t>Branstetter</a:t>
            </a:r>
            <a:r>
              <a:rPr lang="en-US" sz="1400" dirty="0"/>
              <a:t>, V. </a:t>
            </a:r>
            <a:r>
              <a:rPr lang="en-US" sz="1400" dirty="0" err="1"/>
              <a:t>Anantharaj</a:t>
            </a:r>
            <a:r>
              <a:rPr lang="en-US" sz="1400" dirty="0"/>
              <a:t> and J. K. </a:t>
            </a:r>
            <a:r>
              <a:rPr lang="en-US" sz="1400" dirty="0" err="1"/>
              <a:t>Leifeld</a:t>
            </a:r>
            <a:r>
              <a:rPr lang="en-US" sz="1400" dirty="0"/>
              <a:t> (2015): Fidelity of precipitation extremes in high resolution global climate simulations</a:t>
            </a:r>
            <a:r>
              <a:rPr lang="en-US" sz="1400" i="1" dirty="0"/>
              <a:t>, </a:t>
            </a:r>
            <a:r>
              <a:rPr lang="en-US" sz="1400" i="1" dirty="0" err="1"/>
              <a:t>Procedia</a:t>
            </a:r>
            <a:r>
              <a:rPr lang="en-US" sz="1400" i="1" dirty="0"/>
              <a:t> Computer </a:t>
            </a:r>
            <a:r>
              <a:rPr lang="en-US" sz="1400" i="1" dirty="0" smtClean="0"/>
              <a:t>Science</a:t>
            </a:r>
            <a:r>
              <a:rPr lang="en-US" sz="1400" dirty="0" smtClean="0"/>
              <a:t>, </a:t>
            </a:r>
            <a:r>
              <a:rPr lang="en-US" sz="1400" dirty="0"/>
              <a:t>51:2178-</a:t>
            </a:r>
            <a:r>
              <a:rPr lang="en-US" sz="1400" dirty="0" smtClean="0"/>
              <a:t>2187.</a:t>
            </a:r>
            <a:endParaRPr lang="en-US" sz="1400" dirty="0"/>
          </a:p>
        </p:txBody>
      </p:sp>
      <p:pic>
        <p:nvPicPr>
          <p:cNvPr id="5" name="Picture 4" descr="ACME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6324600"/>
            <a:ext cx="958502" cy="447675"/>
          </a:xfrm>
          <a:prstGeom prst="rect">
            <a:avLst/>
          </a:prstGeom>
        </p:spPr>
      </p:pic>
      <p:sp>
        <p:nvSpPr>
          <p:cNvPr id="10" name="TextBox 9"/>
          <p:cNvSpPr txBox="1"/>
          <p:nvPr/>
        </p:nvSpPr>
        <p:spPr>
          <a:xfrm>
            <a:off x="228600" y="1142285"/>
            <a:ext cx="8610600" cy="4801315"/>
          </a:xfrm>
          <a:prstGeom prst="rect">
            <a:avLst/>
          </a:prstGeom>
          <a:noFill/>
        </p:spPr>
        <p:txBody>
          <a:bodyPr wrap="square" rtlCol="0">
            <a:spAutoFit/>
          </a:bodyPr>
          <a:lstStyle/>
          <a:p>
            <a:r>
              <a:rPr lang="en-US" dirty="0"/>
              <a:t>Precipitation extremes have tangible societal impacts. Here, we assess if current state of the art global climate model simulations at high spatial resolutions (0.35◦x0.35◦) capture the </a:t>
            </a:r>
            <a:r>
              <a:rPr lang="en-US" dirty="0" err="1"/>
              <a:t>ob</a:t>
            </a:r>
            <a:r>
              <a:rPr lang="en-US" dirty="0"/>
              <a:t>- served behavior of precipitation extremes in the past few decades over the continental US. We design a correlation-based regionalization framework to quantify precipitation extremes, where samples of extreme events for a grid box may also be drawn from neighboring grid boxes with statistically equal means and statistically significant temporal correlations. We model </a:t>
            </a:r>
            <a:r>
              <a:rPr lang="en-US" dirty="0" smtClean="0"/>
              <a:t>precipitation </a:t>
            </a:r>
            <a:r>
              <a:rPr lang="en-US" dirty="0"/>
              <a:t>extremes with the Generalized Extreme Value (GEV) distribution fits to time series of annual maximum precipitation. </a:t>
            </a:r>
            <a:r>
              <a:rPr lang="en-US" dirty="0" smtClean="0"/>
              <a:t>Non-</a:t>
            </a:r>
            <a:r>
              <a:rPr lang="en-US" dirty="0" err="1" smtClean="0"/>
              <a:t>stationarity</a:t>
            </a:r>
            <a:r>
              <a:rPr lang="en-US" dirty="0" smtClean="0"/>
              <a:t> </a:t>
            </a:r>
            <a:r>
              <a:rPr lang="en-US" dirty="0"/>
              <a:t>of extremes is captured by including a time- dependent parameter in the GEV distribution. Our analysis reveals that the high-resolution model substantially improves the simulation of stationary precipitation extreme statistics </a:t>
            </a:r>
            <a:r>
              <a:rPr lang="en-US" dirty="0" smtClean="0"/>
              <a:t>particularly </a:t>
            </a:r>
            <a:r>
              <a:rPr lang="en-US" dirty="0"/>
              <a:t>over the Northwest Pacific coastal region and the Southeast US. Observational data exhibits significant non-stationary behavior of extremes only over some parts of the Western US, with declining trends in the extremes. While the high resolution simulations improve upon the low resolution model in simulating this non-stationary behavior, the trends are statistically significant only over some of those regions. </a:t>
            </a:r>
          </a:p>
          <a:p>
            <a:endParaRPr lang="en-US" dirty="0"/>
          </a:p>
        </p:txBody>
      </p:sp>
    </p:spTree>
    <p:extLst>
      <p:ext uri="{BB962C8B-B14F-4D97-AF65-F5344CB8AC3E}">
        <p14:creationId xmlns:p14="http://schemas.microsoft.com/office/powerpoint/2010/main" val="42452841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5702</TotalTime>
  <Words>487</Words>
  <Application>Microsoft Macintosh PowerPoint</Application>
  <PresentationFormat>On-screen Show (4:3)</PresentationFormat>
  <Paragraphs>19</Paragraphs>
  <Slides>2</Slides>
  <Notes>2</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1_Office Theme</vt:lpstr>
      <vt:lpstr>Custom Design</vt:lpstr>
      <vt:lpstr>Fidelity of Climate Extremes in High Resolution Climate Models </vt:lpstr>
      <vt:lpstr>Fidelity of Climate Extremes in High Resolution Global Climate Model Simulations</vt:lpstr>
    </vt:vector>
  </TitlesOfParts>
  <Company>US Department of Energy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Budget Template</dc:title>
  <dc:creator>helpdesk</dc:creator>
  <cp:lastModifiedBy>Evans, Katherine J.</cp:lastModifiedBy>
  <cp:revision>533</cp:revision>
  <cp:lastPrinted>2013-07-17T20:47:32Z</cp:lastPrinted>
  <dcterms:created xsi:type="dcterms:W3CDTF">2011-04-04T14:41:56Z</dcterms:created>
  <dcterms:modified xsi:type="dcterms:W3CDTF">2015-06-16T15:07:14Z</dcterms:modified>
</cp:coreProperties>
</file>