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8" d="100"/>
          <a:sy n="88" d="100"/>
        </p:scale>
        <p:origin x="-75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11/19/15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11/19/15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11/19/15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11/19/15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11/19/15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11/19/15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36D64-B606-4833-8E9E-A8FC51B35A1D}" type="datetimeFigureOut">
              <a:rPr lang="en-US" smtClean="0"/>
              <a:pPr/>
              <a:t>11/19/15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Relationship Id="rId3" Type="http://schemas.openxmlformats.org/officeDocument/2006/relationships/image" Target="../media/image2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381000" y="381000"/>
            <a:ext cx="35814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r>
              <a:rPr lang="en-US" sz="2000" b="1" dirty="0"/>
              <a:t>Objective</a:t>
            </a:r>
            <a:endParaRPr lang="en-US" sz="2000" b="1" dirty="0" smtClean="0"/>
          </a:p>
          <a:p>
            <a:r>
              <a:rPr lang="en-US" dirty="0" smtClean="0"/>
              <a:t>Marine food webs release lipids and biopolymers which quickly coat bubbles, the sea surface </a:t>
            </a:r>
            <a:r>
              <a:rPr lang="en-US" dirty="0"/>
              <a:t>&amp;</a:t>
            </a:r>
            <a:r>
              <a:rPr lang="en-US" dirty="0" smtClean="0"/>
              <a:t> nascent spray. The organics determine spray number fluxes, Kohler CCN effects and gas transfer globally. ACME and </a:t>
            </a:r>
            <a:r>
              <a:rPr lang="en-US" dirty="0" err="1" smtClean="0"/>
              <a:t>HiLAT</a:t>
            </a:r>
            <a:r>
              <a:rPr lang="en-US" dirty="0" smtClean="0"/>
              <a:t> are the 1st community system models to treat such processes.</a:t>
            </a:r>
            <a:endParaRPr lang="en-US" baseline="-25000" dirty="0" smtClean="0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533400" y="-31145"/>
            <a:ext cx="830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 smtClean="0"/>
              <a:t>Marine Macromolecules: Planetary Scale 2D Chemistry</a:t>
            </a:r>
            <a:endParaRPr lang="en-US" sz="2800" b="1" dirty="0">
              <a:latin typeface="Myriad Web Pro Condensed" pitchFamily="34" charset="0"/>
            </a:endParaRPr>
          </a:p>
        </p:txBody>
      </p:sp>
      <p:sp>
        <p:nvSpPr>
          <p:cNvPr id="6150" name="Rectangle 19"/>
          <p:cNvSpPr>
            <a:spLocks noChangeArrowheads="1"/>
          </p:cNvSpPr>
          <p:nvPr/>
        </p:nvSpPr>
        <p:spPr bwMode="auto">
          <a:xfrm>
            <a:off x="4495800" y="914400"/>
            <a:ext cx="4343400" cy="609600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151" name="Rectangle 20"/>
          <p:cNvSpPr>
            <a:spLocks noChangeArrowheads="1"/>
          </p:cNvSpPr>
          <p:nvPr/>
        </p:nvSpPr>
        <p:spPr bwMode="auto">
          <a:xfrm>
            <a:off x="4343400" y="914400"/>
            <a:ext cx="4419600" cy="2895600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53" name="TextBox 24"/>
          <p:cNvSpPr txBox="1">
            <a:spLocks noChangeArrowheads="1"/>
          </p:cNvSpPr>
          <p:nvPr/>
        </p:nvSpPr>
        <p:spPr bwMode="auto">
          <a:xfrm>
            <a:off x="4267200" y="3200400"/>
            <a:ext cx="47244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/>
              <a:t>Impact</a:t>
            </a:r>
          </a:p>
          <a:p>
            <a:r>
              <a:rPr lang="en-US" sz="2000" dirty="0" smtClean="0"/>
              <a:t>Estimates of uncertainty from marine biogenic emissions are wide, and climate  influence in remote areas strong. We will explore-narrow the range via mechanism development, validation and sensitivity testing in the unique DOE model family. </a:t>
            </a:r>
          </a:p>
          <a:p>
            <a:pPr algn="ctr"/>
            <a:endParaRPr lang="en-US" sz="20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457200" y="5562600"/>
            <a:ext cx="8458200" cy="116955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000" b="1" dirty="0" smtClean="0"/>
              <a:t>Latest DOE ESM </a:t>
            </a:r>
            <a:r>
              <a:rPr lang="en-US" sz="1000" b="1" dirty="0" err="1" smtClean="0"/>
              <a:t>Chemistry@Interfaces</a:t>
            </a:r>
            <a:r>
              <a:rPr lang="en-US" sz="1000" b="1" dirty="0" smtClean="0"/>
              <a:t> Working Group Pubs: </a:t>
            </a:r>
            <a:r>
              <a:rPr lang="en-US" sz="1000" dirty="0" err="1" smtClean="0"/>
              <a:t>Ogunro</a:t>
            </a:r>
            <a:r>
              <a:rPr lang="en-US" sz="1000" dirty="0" smtClean="0"/>
              <a:t>, O., Burrows, S., Elliott, S., Moore, K</a:t>
            </a:r>
            <a:r>
              <a:rPr lang="en-US" sz="1000" dirty="0"/>
              <a:t>., Russell, L</a:t>
            </a:r>
            <a:r>
              <a:rPr lang="en-US" sz="1000" dirty="0" smtClean="0"/>
              <a:t>. and 3 others </a:t>
            </a:r>
            <a:r>
              <a:rPr lang="en-US" sz="1000" dirty="0"/>
              <a:t>2015. Global distribution and surface activity of macromolecules in offline simulations of marine organic chemistry. </a:t>
            </a:r>
            <a:r>
              <a:rPr lang="en-US" sz="1000" i="1" dirty="0"/>
              <a:t>Biogeochemistry</a:t>
            </a:r>
            <a:r>
              <a:rPr lang="en-US" sz="1000" dirty="0"/>
              <a:t>, </a:t>
            </a:r>
            <a:r>
              <a:rPr lang="en-US" sz="1000" dirty="0" smtClean="0"/>
              <a:t>10.1007/s10533-015-0136-x. McCoy</a:t>
            </a:r>
            <a:r>
              <a:rPr lang="en-US" sz="1000" dirty="0"/>
              <a:t>, D. </a:t>
            </a:r>
            <a:r>
              <a:rPr lang="en-US" sz="1000" dirty="0" smtClean="0"/>
              <a:t>with Burrows, S., </a:t>
            </a:r>
            <a:r>
              <a:rPr lang="en-US" sz="1000" dirty="0"/>
              <a:t>Elliott, S. and </a:t>
            </a:r>
            <a:r>
              <a:rPr lang="en-US" sz="1000" dirty="0" smtClean="0"/>
              <a:t>4 </a:t>
            </a:r>
            <a:r>
              <a:rPr lang="en-US" sz="1000" dirty="0"/>
              <a:t>others. 2015. Natural aerosols explain seasonal and spatial patterns of Southern Ocean cloud albedo. </a:t>
            </a:r>
            <a:r>
              <a:rPr lang="en-US" sz="1000" i="1" dirty="0"/>
              <a:t>Science Advances</a:t>
            </a:r>
            <a:r>
              <a:rPr lang="en-US" sz="1000" dirty="0"/>
              <a:t> 6, 10.1126/sciadv.1500157</a:t>
            </a:r>
            <a:r>
              <a:rPr lang="en-US" sz="1000" dirty="0" smtClean="0"/>
              <a:t>. Elliott</a:t>
            </a:r>
            <a:r>
              <a:rPr lang="en-US" sz="1000" dirty="0"/>
              <a:t>, S., Burrows, S., Deal, C., </a:t>
            </a:r>
            <a:r>
              <a:rPr lang="en-US" sz="1000" dirty="0" smtClean="0"/>
              <a:t>and 3 others </a:t>
            </a:r>
            <a:r>
              <a:rPr lang="en-US" sz="1000" dirty="0"/>
              <a:t>2014. S</a:t>
            </a:r>
            <a:r>
              <a:rPr lang="en-US" sz="1000" dirty="0" smtClean="0"/>
              <a:t>imulating </a:t>
            </a:r>
            <a:r>
              <a:rPr lang="en-US" sz="1000" dirty="0"/>
              <a:t>macromolecular surfactant chemistry at the ocean atmosphere boundary. </a:t>
            </a:r>
            <a:r>
              <a:rPr lang="en-US" sz="1000" i="1" dirty="0"/>
              <a:t>Environmental Research Letters</a:t>
            </a:r>
            <a:r>
              <a:rPr lang="en-US" sz="1000" dirty="0"/>
              <a:t> 9, 064012</a:t>
            </a:r>
            <a:r>
              <a:rPr lang="en-US" sz="1000" dirty="0" smtClean="0"/>
              <a:t>. Burrows</a:t>
            </a:r>
            <a:r>
              <a:rPr lang="en-US" sz="1000" dirty="0"/>
              <a:t>, S., </a:t>
            </a:r>
            <a:r>
              <a:rPr lang="en-US" sz="1000" dirty="0" err="1"/>
              <a:t>Ogunro</a:t>
            </a:r>
            <a:r>
              <a:rPr lang="en-US" sz="1000" dirty="0"/>
              <a:t>, O., Russell, L., </a:t>
            </a:r>
            <a:r>
              <a:rPr lang="en-US" sz="1000" dirty="0" err="1"/>
              <a:t>Rasch</a:t>
            </a:r>
            <a:r>
              <a:rPr lang="en-US" sz="1000" dirty="0"/>
              <a:t>, P. and Elliott, S. 2014. A physically based framework for modeling the organic fractionation of sea spray aerosol from bubble film Langmuir </a:t>
            </a:r>
            <a:r>
              <a:rPr lang="en-US" sz="1000" dirty="0" err="1"/>
              <a:t>equilibria</a:t>
            </a:r>
            <a:r>
              <a:rPr lang="en-US" sz="1000" dirty="0"/>
              <a:t>. </a:t>
            </a:r>
            <a:r>
              <a:rPr lang="en-US" sz="1000" i="1" dirty="0"/>
              <a:t>Atmospheric Chemistry and Physics</a:t>
            </a:r>
            <a:r>
              <a:rPr lang="en-US" sz="1000" dirty="0"/>
              <a:t>, ACP-2014-32</a:t>
            </a:r>
            <a:r>
              <a:rPr lang="en-US" sz="1000" dirty="0" smtClean="0"/>
              <a:t>. </a:t>
            </a:r>
            <a:r>
              <a:rPr lang="en-US" sz="1000" dirty="0" err="1" smtClean="0"/>
              <a:t>Frossard</a:t>
            </a:r>
            <a:r>
              <a:rPr lang="en-US" sz="1000" dirty="0"/>
              <a:t>, A. with Elliott, S. and 7 others, 2014. Composition of submicron organic mass in marine aerosol particles. </a:t>
            </a:r>
            <a:r>
              <a:rPr lang="en-US" sz="1000" i="1" dirty="0"/>
              <a:t>Journal of Geophysical Research –Atmospheres</a:t>
            </a:r>
            <a:r>
              <a:rPr lang="en-US" sz="1000" dirty="0"/>
              <a:t>, </a:t>
            </a:r>
            <a:r>
              <a:rPr lang="en-US" sz="1000" dirty="0" smtClean="0"/>
              <a:t>2014JD021913.</a:t>
            </a:r>
            <a:endParaRPr lang="en-US" sz="1000" b="1" dirty="0" smtClean="0"/>
          </a:p>
        </p:txBody>
      </p:sp>
      <p:sp>
        <p:nvSpPr>
          <p:cNvPr id="6155" name="TextBox 27"/>
          <p:cNvSpPr txBox="1">
            <a:spLocks noChangeArrowheads="1"/>
          </p:cNvSpPr>
          <p:nvPr/>
        </p:nvSpPr>
        <p:spPr bwMode="auto">
          <a:xfrm>
            <a:off x="4038600" y="533400"/>
            <a:ext cx="5105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66FF"/>
                </a:solidFill>
              </a:rPr>
              <a:t>Simulation of one biopolymer from among a suite now in ACME, plus available for </a:t>
            </a:r>
            <a:r>
              <a:rPr lang="en-US" sz="1600" dirty="0" err="1" smtClean="0">
                <a:solidFill>
                  <a:srgbClr val="0066FF"/>
                </a:solidFill>
              </a:rPr>
              <a:t>HiLAT</a:t>
            </a:r>
            <a:r>
              <a:rPr lang="en-US" sz="1600" dirty="0">
                <a:solidFill>
                  <a:srgbClr val="0066FF"/>
                </a:solidFill>
              </a:rPr>
              <a:t> </a:t>
            </a:r>
            <a:r>
              <a:rPr lang="en-US" sz="1600" dirty="0" smtClean="0">
                <a:solidFill>
                  <a:srgbClr val="0066FF"/>
                </a:solidFill>
              </a:rPr>
              <a:t>with benchmarking. Left: Neutral sugars in February, </a:t>
            </a:r>
            <a:r>
              <a:rPr lang="en-US" sz="1600" dirty="0" err="1" smtClean="0">
                <a:solidFill>
                  <a:srgbClr val="0066FF"/>
                </a:solidFill>
              </a:rPr>
              <a:t>micromolar</a:t>
            </a:r>
            <a:r>
              <a:rPr lang="en-US" sz="1600" dirty="0" smtClean="0">
                <a:solidFill>
                  <a:srgbClr val="0066FF"/>
                </a:solidFill>
              </a:rPr>
              <a:t>. Second panel represents bubble adsorption processes in CAM spray.</a:t>
            </a: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228600" y="2895600"/>
            <a:ext cx="41148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r>
              <a:rPr lang="en-US" sz="2000" b="1" dirty="0"/>
              <a:t>Approach</a:t>
            </a:r>
            <a:endParaRPr lang="en-US" sz="2000" b="1" dirty="0" smtClean="0"/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 dirty="0" smtClean="0"/>
              <a:t>ACME and MPAS-O distribute the macros via full reactive transport</a:t>
            </a:r>
            <a:endParaRPr lang="en-US" baseline="-25000" dirty="0" smtClean="0"/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 dirty="0" smtClean="0"/>
              <a:t>Source cell disruption then removal by bacteria, free enzymes, photolysis</a:t>
            </a:r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 smtClean="0"/>
              <a:t>Adsorption, </a:t>
            </a:r>
            <a:r>
              <a:rPr lang="en-US" dirty="0" smtClean="0"/>
              <a:t>with </a:t>
            </a:r>
            <a:r>
              <a:rPr lang="en-US" dirty="0" err="1" smtClean="0"/>
              <a:t>multiphases</a:t>
            </a:r>
            <a:r>
              <a:rPr lang="en-US" dirty="0" smtClean="0"/>
              <a:t> up next </a:t>
            </a:r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 dirty="0" smtClean="0"/>
              <a:t>For coupled ESM, full precursor emission feedbacks now within reach</a:t>
            </a:r>
          </a:p>
          <a:p>
            <a:pPr>
              <a:spcBef>
                <a:spcPct val="15000"/>
              </a:spcBef>
            </a:pPr>
            <a:endParaRPr lang="en-US" dirty="0" smtClean="0"/>
          </a:p>
        </p:txBody>
      </p:sp>
      <p:pic>
        <p:nvPicPr>
          <p:cNvPr id="17" name="Picture 16" descr="Poly091412.tif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22" t="12262" b="10599"/>
          <a:stretch/>
        </p:blipFill>
        <p:spPr bwMode="auto">
          <a:xfrm>
            <a:off x="3962400" y="1524000"/>
            <a:ext cx="2613477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7" descr="SusSchematic.tif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02" t="5881" r="1472" b="40219"/>
          <a:stretch/>
        </p:blipFill>
        <p:spPr>
          <a:xfrm>
            <a:off x="6705600" y="1600200"/>
            <a:ext cx="2145723" cy="1600200"/>
          </a:xfrm>
          <a:prstGeom prst="rect">
            <a:avLst/>
          </a:prstGeom>
          <a:ln w="28575" cmpd="sng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413</Words>
  <Application>Microsoft Macintosh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Office of Science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sme sme</cp:lastModifiedBy>
  <cp:revision>123</cp:revision>
  <cp:lastPrinted>2011-02-14T15:11:22Z</cp:lastPrinted>
  <dcterms:created xsi:type="dcterms:W3CDTF">2011-02-14T15:10:16Z</dcterms:created>
  <dcterms:modified xsi:type="dcterms:W3CDTF">2015-11-19T19:51:47Z</dcterms:modified>
</cp:coreProperties>
</file>