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12762-4FB1-49D1-8F60-E9CC1909376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039BC-D7D9-4192-97DB-5DC415C5F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30766" indent="-281064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24255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573957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23659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83080573-466E-0D49-B6BC-EBEA80FCFC0D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2301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26846E00-DF14-3542-B49C-9633578FDFE8}" type="datetimeFigureOut">
              <a:rPr lang="en-US"/>
              <a:pPr>
                <a:defRPr/>
              </a:pPr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9EE6D12C-F370-684C-B240-CDCFD753E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2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1066800"/>
            <a:ext cx="3810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ea typeface="+mn-ea"/>
                <a:cs typeface="Arial" charset="0"/>
              </a:rPr>
              <a:t>Explore the resolution sensitivity </a:t>
            </a:r>
            <a:r>
              <a:rPr lang="en-US" sz="1600" dirty="0" smtClean="0">
                <a:latin typeface="Calibri" pitchFamily="34" charset="0"/>
                <a:ea typeface="+mn-ea"/>
                <a:cs typeface="Arial" charset="0"/>
              </a:rPr>
              <a:t>of parameterizations </a:t>
            </a:r>
            <a:r>
              <a:rPr lang="en-US" sz="1600" dirty="0">
                <a:latin typeface="Calibri" pitchFamily="34" charset="0"/>
                <a:ea typeface="+mn-ea"/>
                <a:cs typeface="Arial" charset="0"/>
              </a:rPr>
              <a:t>associated with aerosol-cloud </a:t>
            </a:r>
            <a:r>
              <a:rPr lang="en-US" sz="1600" dirty="0" smtClean="0">
                <a:latin typeface="Calibri" pitchFamily="34" charset="0"/>
                <a:ea typeface="+mn-ea"/>
                <a:cs typeface="Arial" charset="0"/>
              </a:rPr>
              <a:t>interactions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charset="0"/>
              </a:rPr>
              <a:t>I</a:t>
            </a:r>
            <a:r>
              <a:rPr lang="en-US" sz="1600" dirty="0" smtClean="0">
                <a:latin typeface="Calibri" pitchFamily="34" charset="0"/>
                <a:cs typeface="Arial" charset="0"/>
              </a:rPr>
              <a:t>dentify </a:t>
            </a:r>
            <a:r>
              <a:rPr lang="en-US" sz="1600" dirty="0">
                <a:latin typeface="Calibri" pitchFamily="34" charset="0"/>
                <a:cs typeface="Arial" charset="0"/>
              </a:rPr>
              <a:t>the physical mechanisms driving the sensitivity 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ea typeface="+mn-ea"/>
                <a:cs typeface="Arial" charset="0"/>
              </a:rPr>
              <a:t>Perform CAM5 simulations in the “nudged mode” at 4 resolutions </a:t>
            </a:r>
            <a:endParaRPr lang="en-US" sz="1600" dirty="0" smtClean="0">
              <a:latin typeface="Calibri" pitchFamily="34" charset="0"/>
              <a:ea typeface="+mn-ea"/>
              <a:cs typeface="Arial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charset="0"/>
              </a:rPr>
              <a:t>Use </a:t>
            </a:r>
            <a:r>
              <a:rPr lang="en-US" sz="1600" dirty="0">
                <a:latin typeface="Calibri" pitchFamily="34" charset="0"/>
                <a:ea typeface="+mn-ea"/>
                <a:cs typeface="Arial" charset="0"/>
              </a:rPr>
              <a:t>very high resolution </a:t>
            </a:r>
            <a:r>
              <a:rPr lang="en-US" sz="1600" dirty="0" smtClean="0">
                <a:latin typeface="Calibri" pitchFamily="34" charset="0"/>
                <a:ea typeface="+mn-ea"/>
                <a:cs typeface="Arial" charset="0"/>
              </a:rPr>
              <a:t>“Year </a:t>
            </a:r>
            <a:r>
              <a:rPr lang="en-US" sz="1600" dirty="0">
                <a:latin typeface="Calibri" pitchFamily="34" charset="0"/>
                <a:ea typeface="+mn-ea"/>
                <a:cs typeface="Arial" charset="0"/>
              </a:rPr>
              <a:t>of Tropical </a:t>
            </a:r>
            <a:r>
              <a:rPr lang="en-US" sz="1600" dirty="0" smtClean="0">
                <a:latin typeface="Calibri" pitchFamily="34" charset="0"/>
                <a:ea typeface="+mn-ea"/>
                <a:cs typeface="Arial" charset="0"/>
              </a:rPr>
              <a:t>Convection“ </a:t>
            </a:r>
            <a:r>
              <a:rPr lang="en-US" sz="1600" dirty="0">
                <a:latin typeface="Calibri" pitchFamily="34" charset="0"/>
                <a:ea typeface="+mn-ea"/>
                <a:cs typeface="Arial" charset="0"/>
              </a:rPr>
              <a:t>analysis to constrain the model meteorology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ea typeface="+mn-ea"/>
                <a:cs typeface="Arial" charset="0"/>
              </a:rPr>
              <a:t>Use cloud simulator and corresponding satellite observations to evaluate model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ea typeface="+mn-ea"/>
                <a:cs typeface="Arial" charset="0"/>
              </a:rPr>
              <a:t>Implement in-situ diagnostics in the model to provide process-level understanding of the resolution sensitivity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62580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/>
              <a:t>Probing </a:t>
            </a:r>
            <a:r>
              <a:rPr lang="en-US" sz="2800" b="1" dirty="0" smtClean="0"/>
              <a:t>Mechanisms Driving </a:t>
            </a:r>
            <a:r>
              <a:rPr lang="en-US" sz="2800" b="1" dirty="0"/>
              <a:t>the </a:t>
            </a:r>
            <a:r>
              <a:rPr lang="en-US" sz="2800" b="1" dirty="0" smtClean="0"/>
              <a:t>Resolution Dependence of Aerosol Indirect Forcing</a:t>
            </a:r>
            <a:endParaRPr lang="en-US" sz="28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152400" y="5920026"/>
            <a:ext cx="3810000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/>
              <a:t>Ma </a:t>
            </a:r>
            <a:r>
              <a:rPr lang="en-US" sz="1000" dirty="0" smtClean="0"/>
              <a:t>P-L, </a:t>
            </a:r>
            <a:r>
              <a:rPr lang="en-US" sz="1000" dirty="0"/>
              <a:t>PJ Rasch,  M Wang,  H Wang,  SJ Ghan,  RC Easter,  WI Gustafson Jr.,  X Liu,  Y Zhang, and  H-Y Ma. 2015. “How </a:t>
            </a:r>
            <a:r>
              <a:rPr lang="en-US" sz="1000" dirty="0" smtClean="0"/>
              <a:t>Does Increasing </a:t>
            </a:r>
            <a:r>
              <a:rPr lang="en-US" sz="1000" dirty="0"/>
              <a:t>Horizontal Resolution in a Global Climate Model Improve the Simulation of Aerosol-Cloud Interactions?” </a:t>
            </a:r>
            <a:r>
              <a:rPr lang="en-US" sz="1000" i="1" dirty="0"/>
              <a:t>Geophysical Research </a:t>
            </a:r>
            <a:r>
              <a:rPr lang="en-US" sz="1000" i="1" dirty="0" smtClean="0"/>
              <a:t>Letters</a:t>
            </a:r>
            <a:r>
              <a:rPr lang="en-US" sz="1000" dirty="0" smtClean="0"/>
              <a:t> 42: 5058-5065. </a:t>
            </a:r>
            <a:r>
              <a:rPr lang="en-US" sz="1000" dirty="0"/>
              <a:t>DOI:10.1002/2015GL064183.</a:t>
            </a:r>
            <a:endParaRPr lang="en-US" sz="1000" dirty="0">
              <a:latin typeface="Arial" charset="0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7543800" y="1524000"/>
            <a:ext cx="1600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Aerosol indirect forcing from anthropogenic aerosols reduces at higher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resolution.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733800" y="4800600"/>
            <a:ext cx="5410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  <a:defRPr/>
            </a:pPr>
            <a:r>
              <a:rPr lang="en-US" b="1" dirty="0">
                <a:cs typeface="Arial" charset="0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charset="0"/>
              </a:rPr>
              <a:t>Resolution </a:t>
            </a:r>
            <a:r>
              <a:rPr lang="en-US" sz="1600" dirty="0">
                <a:latin typeface="Calibri" pitchFamily="34" charset="0"/>
                <a:ea typeface="+mn-ea"/>
                <a:cs typeface="Arial" charset="0"/>
              </a:rPr>
              <a:t>sensitivity is attributed to the droplet nucleation and precipitation </a:t>
            </a:r>
            <a:r>
              <a:rPr lang="en-US" sz="1600" dirty="0" smtClean="0">
                <a:latin typeface="Calibri" pitchFamily="34" charset="0"/>
                <a:ea typeface="+mn-ea"/>
                <a:cs typeface="Arial" charset="0"/>
              </a:rPr>
              <a:t>parameterizations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charset="0"/>
              </a:rPr>
              <a:t>Susceptibilities of </a:t>
            </a:r>
            <a:r>
              <a:rPr lang="en-US" sz="1600" smtClean="0">
                <a:latin typeface="Calibri" pitchFamily="34" charset="0"/>
                <a:cs typeface="Arial" charset="0"/>
              </a:rPr>
              <a:t>droplet size </a:t>
            </a:r>
            <a:r>
              <a:rPr lang="en-US" sz="1600" dirty="0" smtClean="0">
                <a:latin typeface="Calibri" pitchFamily="34" charset="0"/>
                <a:cs typeface="Arial" charset="0"/>
              </a:rPr>
              <a:t>increases and </a:t>
            </a:r>
            <a:r>
              <a:rPr lang="en-US" sz="1600" smtClean="0">
                <a:latin typeface="Calibri" pitchFamily="34" charset="0"/>
                <a:cs typeface="Arial" charset="0"/>
              </a:rPr>
              <a:t>precipitation probability</a:t>
            </a:r>
            <a:r>
              <a:rPr lang="en-US" sz="1600" baseline="-25000" smtClean="0">
                <a:latin typeface="Calibri" pitchFamily="34" charset="0"/>
                <a:cs typeface="Arial" charset="0"/>
              </a:rPr>
              <a:t> </a:t>
            </a:r>
            <a:r>
              <a:rPr lang="en-US" sz="1600" dirty="0" smtClean="0">
                <a:latin typeface="Calibri" pitchFamily="34" charset="0"/>
                <a:cs typeface="Arial" charset="0"/>
              </a:rPr>
              <a:t>decreases with </a:t>
            </a:r>
            <a:r>
              <a:rPr lang="en-US" sz="1600" dirty="0">
                <a:latin typeface="Calibri" pitchFamily="34" charset="0"/>
                <a:cs typeface="Arial" charset="0"/>
              </a:rPr>
              <a:t>increasing resolution, in better agreement with the satellite estimates</a:t>
            </a:r>
          </a:p>
          <a:p>
            <a:pPr>
              <a:spcBef>
                <a:spcPct val="15000"/>
              </a:spcBef>
              <a:defRPr/>
            </a:pPr>
            <a:endParaRPr lang="en-US" sz="1600" dirty="0">
              <a:latin typeface="Calibri" pitchFamily="34" charset="0"/>
              <a:ea typeface="+mn-ea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581400" y="1295400"/>
            <a:ext cx="3886200" cy="3476625"/>
            <a:chOff x="3505200" y="762000"/>
            <a:chExt cx="3886200" cy="3476625"/>
          </a:xfrm>
        </p:grpSpPr>
        <p:pic>
          <p:nvPicPr>
            <p:cNvPr id="14343" name="Picture 8" descr="Macintosh HD:Users:mapo092:work:zm_aiflwp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3800" y="762000"/>
              <a:ext cx="3657600" cy="1658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Picture 11" descr="fig1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2590800"/>
              <a:ext cx="3886200" cy="1647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45" name="TextBox 9"/>
          <p:cNvSpPr txBox="1">
            <a:spLocks noChangeArrowheads="1"/>
          </p:cNvSpPr>
          <p:nvPr/>
        </p:nvSpPr>
        <p:spPr bwMode="auto">
          <a:xfrm>
            <a:off x="7543801" y="3048000"/>
            <a:ext cx="1600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Cloud and precipitation susceptibilities to aerosols agree better with satellite estimates at higher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resolution.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36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A_Resolution_Aerosol_Cloud_Intera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98b00cf3-a6ce-40de-8923-f140beb786e9">ESM
Early Career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ED744E-D797-4B40-837B-0DE20EF1C157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sharepoint/v3"/>
    <ds:schemaRef ds:uri="http://schemas.microsoft.com/office/2006/documentManagement/types"/>
    <ds:schemaRef ds:uri="http://schemas.microsoft.com/office/2006/metadata/properties"/>
    <ds:schemaRef ds:uri="98b00cf3-a6ce-40de-8923-f140beb786e9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1FCA4D7-10ED-4935-91C6-598B6D8009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PMA_Resolution_Aerosol_Cloud_Interaction.pot</Template>
  <TotalTime>172</TotalTime>
  <Words>204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PMA_Resolution_Aerosol_Cloud_Interaction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Ma-IncreasingHorizontalResolution-GRL-July2015f_001</dc:title>
  <dc:creator>JOvink</dc:creator>
  <cp:lastModifiedBy>test</cp:lastModifiedBy>
  <cp:revision>16</cp:revision>
  <cp:lastPrinted>2011-05-11T17:30:12Z</cp:lastPrinted>
  <dcterms:created xsi:type="dcterms:W3CDTF">2012-10-05T18:57:41Z</dcterms:created>
  <dcterms:modified xsi:type="dcterms:W3CDTF">2015-12-08T19:39:37Z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ESM; Early Career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Ma-IncreasingHorizontalResolution-GRL-July2015f_001</vt:lpwstr>
  </property>
  <property fmtid="{D5CDD505-2E9C-101B-9397-08002B2CF9AE}" pid="11" name="SlideDescription">
    <vt:lpwstr/>
  </property>
</Properties>
</file>