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7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6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F7B73C6D-2C70-2E4B-BF9B-97DA233B15D7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69A5B4A3-DFE8-4248-B418-B97EA9A72D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1476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37A07240-0499-9C47-8CBC-D3AEB29F77C7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>
                <a:latin typeface="Calibri" charset="0"/>
              </a:rPr>
              <a:t>http://</a:t>
            </a:r>
            <a:r>
              <a:rPr lang="en-US" sz="1000" smtClean="0">
                <a:latin typeface="Calibri" charset="0"/>
              </a:rPr>
              <a:t>www.pnnl.gov/science/highlights/highlights.asp?division=749</a:t>
            </a:r>
            <a:endParaRPr lang="en-US" sz="10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EDE5A-67B1-EF43-AB3B-201A3AB40EEB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42200-6716-A240-98BE-5A7C513CA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203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99EB5-CCBC-F243-B370-245F56D71AD8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D5021-3CFA-D344-BB68-EA1A19C64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095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BFFDC-6329-7F40-AA39-759E1201EC70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F96B8-B0FB-B94E-8A08-DA1671A08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34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752735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6E23C-9C10-B24D-952C-74ED7E7A4559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F46A1-4AE4-684D-A4FD-B04FB07B7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5C81D-B870-BB44-A18C-023A7C40EDAA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27BBF-5406-5E48-9CD8-D00D90E12F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13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2790A-6AD4-0846-A5B9-6C5FE78B0212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C2DE-2072-2042-854F-825636E4A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33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A9287-7007-364E-8E14-1528F29E1C3F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6774A-FA7C-D248-B635-9BB67027DA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4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1901B-A005-274D-BD25-9F33B61AE553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5FDFF-BEEA-954A-8EAA-02F6EDDCCE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6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FE3E2-D53F-7F48-AE4C-59E47CEC6B1E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8C660-BD29-F84B-A76A-50EE7BB27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3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5F5AD-CEC4-AA4F-A512-07DB4E5A38A3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9D908-A60A-DC42-AB3A-55AC7A038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81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CEE46-E33A-2A40-8DDA-933DFD4A488F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05E37-DA79-E14D-BC93-01334F090B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68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537029E3-E51C-8A4F-99F4-6D36EDE0E837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DA228A89-747A-9A41-99D3-2D9833CC40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L_add_arrow.2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755" y="2590800"/>
            <a:ext cx="3429000" cy="2047930"/>
          </a:xfrm>
          <a:prstGeom prst="rect">
            <a:avLst/>
          </a:prstGeom>
        </p:spPr>
      </p:pic>
      <p:pic>
        <p:nvPicPr>
          <p:cNvPr id="4" name="Picture 3" descr="GW_add_arrow.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792" y="533400"/>
            <a:ext cx="3327808" cy="2133600"/>
          </a:xfrm>
          <a:prstGeom prst="rect">
            <a:avLst/>
          </a:prstGeom>
        </p:spPr>
      </p:pic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914400"/>
            <a:ext cx="35814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550" b="1" dirty="0">
                <a:latin typeface="+mj-lt"/>
                <a:ea typeface="+mn-ea"/>
                <a:cs typeface="Arial Narrow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500" dirty="0" smtClean="0">
                <a:latin typeface="+mj-lt"/>
                <a:ea typeface="+mn-ea"/>
                <a:cs typeface="Arial Narrow"/>
              </a:rPr>
              <a:t>Identify </a:t>
            </a:r>
            <a:r>
              <a:rPr lang="en-US" sz="1500" dirty="0">
                <a:latin typeface="+mj-lt"/>
                <a:ea typeface="+mn-ea"/>
                <a:cs typeface="Arial Narrow"/>
              </a:rPr>
              <a:t>the </a:t>
            </a:r>
            <a:r>
              <a:rPr lang="en-US" sz="1500" dirty="0" smtClean="0">
                <a:latin typeface="+mj-lt"/>
                <a:ea typeface="+mn-ea"/>
                <a:cs typeface="Arial Narrow"/>
              </a:rPr>
              <a:t>ocean dynamical and </a:t>
            </a:r>
            <a:r>
              <a:rPr lang="en-US" sz="1500" dirty="0" err="1" smtClean="0">
                <a:latin typeface="+mj-lt"/>
                <a:ea typeface="+mn-ea"/>
                <a:cs typeface="Arial Narrow"/>
              </a:rPr>
              <a:t>thermodynamical</a:t>
            </a:r>
            <a:r>
              <a:rPr lang="en-US" sz="1500" dirty="0" smtClean="0">
                <a:latin typeface="+mj-lt"/>
                <a:ea typeface="+mn-ea"/>
                <a:cs typeface="Arial Narrow"/>
              </a:rPr>
              <a:t> contributions to the tropical Pacific warming in response to CO</a:t>
            </a:r>
            <a:r>
              <a:rPr lang="en-US" sz="1500" baseline="-25000" dirty="0" smtClean="0">
                <a:latin typeface="+mj-lt"/>
                <a:ea typeface="+mn-ea"/>
                <a:cs typeface="Arial Narrow"/>
              </a:rPr>
              <a:t>2</a:t>
            </a:r>
            <a:r>
              <a:rPr lang="en-US" sz="1500" dirty="0" smtClean="0">
                <a:latin typeface="+mj-lt"/>
                <a:ea typeface="+mn-ea"/>
                <a:cs typeface="Arial Narrow"/>
              </a:rPr>
              <a:t> forcing </a:t>
            </a:r>
            <a:r>
              <a:rPr lang="en-US" sz="1500" dirty="0" smtClean="0">
                <a:latin typeface="+mj-lt"/>
                <a:ea typeface="+mn-ea"/>
                <a:cs typeface="Arial Narrow"/>
              </a:rPr>
              <a:t>distinct from </a:t>
            </a:r>
            <a:r>
              <a:rPr lang="en-US" sz="1500" dirty="0" smtClean="0">
                <a:latin typeface="+mj-lt"/>
                <a:ea typeface="+mn-ea"/>
                <a:cs typeface="Arial Narrow"/>
              </a:rPr>
              <a:t>the processes during El Niño</a:t>
            </a:r>
            <a:endParaRPr lang="en-US" sz="1500" dirty="0">
              <a:latin typeface="+mj-lt"/>
              <a:ea typeface="+mn-ea"/>
              <a:cs typeface="Arial Narrow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550" b="1" dirty="0">
                <a:latin typeface="+mj-lt"/>
                <a:ea typeface="+mn-ea"/>
                <a:cs typeface="Arial Narrow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500" dirty="0" smtClean="0">
                <a:latin typeface="+mj-lt"/>
                <a:ea typeface="+mn-ea"/>
                <a:cs typeface="Arial Narrow"/>
              </a:rPr>
              <a:t>Perform experiments using </a:t>
            </a:r>
            <a:r>
              <a:rPr lang="en-US" sz="1500" dirty="0" smtClean="0">
                <a:latin typeface="+mj-lt"/>
                <a:ea typeface="+mn-ea"/>
                <a:cs typeface="Arial Narrow"/>
              </a:rPr>
              <a:t>state-of-the-art ocean general circulation model (POP2 of the CESM)</a:t>
            </a:r>
            <a:endParaRPr lang="en-US" sz="1500" dirty="0">
              <a:latin typeface="+mj-lt"/>
              <a:ea typeface="+mn-ea"/>
              <a:cs typeface="Arial Narrow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500" smtClean="0">
                <a:latin typeface="+mj-lt"/>
                <a:ea typeface="+mn-ea"/>
                <a:cs typeface="Arial Narrow"/>
              </a:rPr>
              <a:t>Constraining wind </a:t>
            </a:r>
            <a:r>
              <a:rPr lang="en-US" sz="1500" dirty="0" smtClean="0">
                <a:latin typeface="+mj-lt"/>
                <a:ea typeface="+mn-ea"/>
                <a:cs typeface="Arial Narrow"/>
              </a:rPr>
              <a:t>fields to isolate the dynamical wind-stress feedback and </a:t>
            </a:r>
            <a:r>
              <a:rPr lang="en-US" sz="1500" dirty="0" err="1" smtClean="0">
                <a:latin typeface="+mj-lt"/>
                <a:ea typeface="+mn-ea"/>
                <a:cs typeface="Arial Narrow"/>
              </a:rPr>
              <a:t>thermodynamical</a:t>
            </a:r>
            <a:r>
              <a:rPr lang="en-US" sz="1500" dirty="0" smtClean="0">
                <a:latin typeface="+mj-lt"/>
                <a:ea typeface="+mn-ea"/>
                <a:cs typeface="Arial Narrow"/>
              </a:rPr>
              <a:t> wind-evaporation-SST feedback</a:t>
            </a:r>
          </a:p>
          <a:p>
            <a:pPr marL="231775" indent="-231775" algn="ctr">
              <a:spcBef>
                <a:spcPts val="0"/>
              </a:spcBef>
              <a:defRPr/>
            </a:pPr>
            <a:r>
              <a:rPr lang="en-US" sz="1550" b="1" dirty="0" smtClean="0">
                <a:latin typeface="+mj-lt"/>
                <a:cs typeface="Arial Narrow"/>
              </a:rPr>
              <a:t>Results</a:t>
            </a:r>
            <a:endParaRPr lang="en-US" sz="1550" b="1" dirty="0">
              <a:latin typeface="+mj-lt"/>
              <a:cs typeface="Arial Narrow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500" dirty="0" smtClean="0">
                <a:latin typeface="+mj-lt"/>
                <a:cs typeface="Arial Narrow"/>
              </a:rPr>
              <a:t>Weakening of the equatorial easterlies contributes secondarily to the eastern Pacific warming under CO</a:t>
            </a:r>
            <a:r>
              <a:rPr lang="en-US" sz="1500" baseline="-25000" dirty="0">
                <a:cs typeface="Arial Narrow"/>
              </a:rPr>
              <a:t>2</a:t>
            </a:r>
            <a:r>
              <a:rPr lang="en-US" sz="1500" dirty="0" smtClean="0">
                <a:latin typeface="+mj-lt"/>
                <a:cs typeface="Arial Narrow"/>
              </a:rPr>
              <a:t> forcing, but plays a primary role in the circulation response in the subsurface structures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500" dirty="0" smtClean="0">
                <a:latin typeface="+mj-lt"/>
                <a:cs typeface="Arial Narrow"/>
              </a:rPr>
              <a:t>Air-sea thermal coupling holds the key to the warming response in the eastern Pacific</a:t>
            </a:r>
            <a:endParaRPr lang="en-US" sz="1500" dirty="0">
              <a:latin typeface="+mj-lt"/>
              <a:cs typeface="Arial Narrow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4800" y="76200"/>
            <a:ext cx="8763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latin typeface="+mn-lt"/>
                <a:cs typeface="Arial" charset="0"/>
              </a:rPr>
              <a:t>Understanding the El Niño-like Oceanic Response in the Tropical Pacific to Global Warming</a:t>
            </a:r>
            <a:endParaRPr lang="en-US" sz="24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3962400" y="6412468"/>
            <a:ext cx="5105400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Luo Y, J Lu, F Liu, and W Liu. 2015. “Understanding the El Nino-like Oceanic Response in the Tropical Pacific to Global Warming.” 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Climate Dynamics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 DOI:10.1007/s00382-014-2448-2.</a:t>
            </a:r>
          </a:p>
        </p:txBody>
      </p:sp>
      <p:sp>
        <p:nvSpPr>
          <p:cNvPr id="14342" name="TextBox 9"/>
          <p:cNvSpPr txBox="1">
            <a:spLocks noChangeArrowheads="1"/>
          </p:cNvSpPr>
          <p:nvPr/>
        </p:nvSpPr>
        <p:spPr bwMode="auto">
          <a:xfrm>
            <a:off x="7620000" y="1371600"/>
            <a:ext cx="144780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b="1" dirty="0">
                <a:solidFill>
                  <a:srgbClr val="0000FF"/>
                </a:solidFill>
                <a:latin typeface="Arial" charset="0"/>
                <a:cs typeface="Arial" charset="0"/>
              </a:rPr>
              <a:t>Similarities and distinctions between the tropical Pacific response to global warming and the warm phase of the ENSO revealed by purposefully controlled ocean model experiments  </a:t>
            </a:r>
          </a:p>
        </p:txBody>
      </p:sp>
      <p:sp>
        <p:nvSpPr>
          <p:cNvPr id="14337" name="Rectangle 2"/>
          <p:cNvSpPr>
            <a:spLocks noChangeArrowheads="1"/>
          </p:cNvSpPr>
          <p:nvPr/>
        </p:nvSpPr>
        <p:spPr bwMode="auto">
          <a:xfrm>
            <a:off x="4027755" y="4572000"/>
            <a:ext cx="4811445" cy="1771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>
                <a:latin typeface="+mj-lt"/>
                <a:cs typeface="Arial Narrow"/>
              </a:rPr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500" dirty="0" smtClean="0">
                <a:latin typeface="+mj-lt"/>
                <a:cs typeface="Arial Narrow"/>
              </a:rPr>
              <a:t>Revealed </a:t>
            </a:r>
            <a:r>
              <a:rPr lang="en-US" sz="1500" dirty="0" smtClean="0">
                <a:latin typeface="+mj-lt"/>
                <a:cs typeface="Arial Narrow"/>
              </a:rPr>
              <a:t>distinct dynamical contribution to eastern Pacific warming under CO</a:t>
            </a:r>
            <a:r>
              <a:rPr lang="en-US" sz="1500" baseline="-25000" dirty="0" smtClean="0">
                <a:latin typeface="+mj-lt"/>
                <a:cs typeface="Arial Narrow"/>
              </a:rPr>
              <a:t>2</a:t>
            </a:r>
            <a:r>
              <a:rPr lang="en-US" sz="1500" dirty="0" smtClean="0">
                <a:latin typeface="+mj-lt"/>
                <a:cs typeface="Arial Narrow"/>
              </a:rPr>
              <a:t> forcing compared to El Niño</a:t>
            </a:r>
            <a:endParaRPr lang="en-US" sz="1500" dirty="0">
              <a:latin typeface="+mj-lt"/>
              <a:cs typeface="Arial Narrow"/>
            </a:endParaRP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500" dirty="0" smtClean="0">
                <a:latin typeface="+mj-lt"/>
                <a:cs typeface="Arial Narrow"/>
              </a:rPr>
              <a:t>The robust changes in the mean state of the tropical Pacific under global warming </a:t>
            </a:r>
            <a:r>
              <a:rPr lang="en-US" sz="1500" dirty="0" smtClean="0">
                <a:latin typeface="+mj-lt"/>
                <a:cs typeface="Arial Narrow"/>
              </a:rPr>
              <a:t>have profound impact not </a:t>
            </a:r>
            <a:r>
              <a:rPr lang="en-US" sz="1500" dirty="0" smtClean="0">
                <a:latin typeface="+mj-lt"/>
                <a:cs typeface="Arial Narrow"/>
              </a:rPr>
              <a:t>only </a:t>
            </a:r>
            <a:r>
              <a:rPr lang="en-US" sz="1500" dirty="0" smtClean="0">
                <a:latin typeface="+mj-lt"/>
                <a:cs typeface="Arial Narrow"/>
              </a:rPr>
              <a:t>on the </a:t>
            </a:r>
            <a:r>
              <a:rPr lang="en-US" sz="1500" dirty="0" smtClean="0">
                <a:latin typeface="+mj-lt"/>
                <a:cs typeface="Arial Narrow"/>
              </a:rPr>
              <a:t>tropical mean climate, but also the ENSO variability and its teleconnection</a:t>
            </a:r>
            <a:endParaRPr lang="en-US" sz="1500" dirty="0">
              <a:latin typeface="+mj-lt"/>
              <a:cs typeface="Arial Narro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3600" y="786384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2Top">
                <a:rot lat="18384098" lon="3141958" rev="18825222"/>
              </a:camera>
              <a:lightRig rig="threePt" dir="t"/>
            </a:scene3d>
          </a:bodyPr>
          <a:lstStyle/>
          <a:p>
            <a:r>
              <a:rPr lang="en-US" sz="1400" dirty="0" smtClean="0">
                <a:solidFill>
                  <a:srgbClr val="800000"/>
                </a:solidFill>
              </a:rPr>
              <a:t>Global warming</a:t>
            </a:r>
            <a:endParaRPr lang="en-US" sz="1400" dirty="0">
              <a:solidFill>
                <a:srgbClr val="8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25146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2Top">
                <a:rot lat="18384098" lon="3141958" rev="18825222"/>
              </a:camera>
              <a:lightRig rig="threePt" dir="t"/>
            </a:scene3d>
          </a:bodyPr>
          <a:lstStyle/>
          <a:p>
            <a:r>
              <a:rPr lang="en-US" sz="1400" dirty="0" smtClean="0">
                <a:solidFill>
                  <a:srgbClr val="800000"/>
                </a:solidFill>
              </a:rPr>
              <a:t/>
            </a:r>
            <a:br>
              <a:rPr lang="en-US" sz="1400" dirty="0" smtClean="0">
                <a:solidFill>
                  <a:srgbClr val="800000"/>
                </a:solidFill>
              </a:rPr>
            </a:br>
            <a:r>
              <a:rPr lang="en-US" sz="1400" dirty="0" smtClean="0">
                <a:solidFill>
                  <a:srgbClr val="800000"/>
                </a:solidFill>
              </a:rPr>
              <a:t>El Niño</a:t>
            </a:r>
            <a:endParaRPr lang="en-US" sz="14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-Highlights-ENSO-v-G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CE996C-19CD-48CB-A9B0-63F14BF1DB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B84D36-148F-4254-B937-30F83CF6913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2EB6A83-7598-48D2-99D6-BC7D97A6260A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772CB1C6-1040-4FEF-8F42-7A9B9593D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Slide-Highlights-ENSO-v-GW.pot</Template>
  <TotalTime>289</TotalTime>
  <Words>225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Slide-Highlights-ENSO-v-GW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JOvink</cp:lastModifiedBy>
  <cp:revision>27</cp:revision>
  <cp:lastPrinted>2015-02-24T23:36:18Z</cp:lastPrinted>
  <dcterms:created xsi:type="dcterms:W3CDTF">2012-10-05T18:57:41Z</dcterms:created>
  <dcterms:modified xsi:type="dcterms:W3CDTF">2015-03-02T19:49:29Z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</Properties>
</file>