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7" r:id="rId5"/>
  </p:sldIdLst>
  <p:sldSz cx="9144000" cy="6858000" type="screen4x3"/>
  <p:notesSz cx="6985000" cy="92837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72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050" y="0"/>
            <a:ext cx="3027363" cy="463550"/>
          </a:xfrm>
          <a:prstGeom prst="rect">
            <a:avLst/>
          </a:prstGeom>
        </p:spPr>
        <p:txBody>
          <a:bodyPr vert="horz" wrap="square" lIns="92958" tIns="46479" rIns="92958" bIns="4647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CCE4DE7C-2B6A-4526-A238-DAC4B4B25E2E}" type="datetimeFigureOut">
              <a:rPr lang="en-US" altLang="en-US"/>
              <a:pPr/>
              <a:t>6/15/2016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1575" y="696913"/>
            <a:ext cx="4641850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8" tIns="46479" rIns="92958" bIns="46479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10075"/>
            <a:ext cx="5588000" cy="4176713"/>
          </a:xfrm>
          <a:prstGeom prst="rect">
            <a:avLst/>
          </a:prstGeom>
        </p:spPr>
        <p:txBody>
          <a:bodyPr vert="horz" lIns="92958" tIns="46479" rIns="92958" bIns="46479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8563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050" y="8818563"/>
            <a:ext cx="3027363" cy="463550"/>
          </a:xfrm>
          <a:prstGeom prst="rect">
            <a:avLst/>
          </a:prstGeom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2284CABF-22A0-4D28-98A3-87814D1FC7C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070757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fld id="{C9DC553A-D407-4000-BFA9-BE7AC051D9C7}" type="slidenum">
              <a:rPr lang="en-US" altLang="en-US" sz="1200"/>
              <a:pPr/>
              <a:t>1</a:t>
            </a:fld>
            <a:endParaRPr lang="en-US" altLang="en-US" sz="1200"/>
          </a:p>
        </p:txBody>
      </p:sp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sz="1000" smtClean="0"/>
              <a:t>http://www.pnnl.gov/science/highlights/highlights.asp?division=749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38076FE-E5AC-44D2-888A-073B22DEF4DC}" type="datetimeFigureOut">
              <a:rPr lang="en-US" altLang="en-US"/>
              <a:pPr/>
              <a:t>6/15/2016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0119AF-B47E-450D-A33B-303AA9CD989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60314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0616F6E-A7F5-4EB4-A0C9-651FE91ADAF3}" type="datetimeFigureOut">
              <a:rPr lang="en-US" altLang="en-US"/>
              <a:pPr/>
              <a:t>6/15/2016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33C7BA-071A-4599-8A28-A647ACBEAFD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465802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1D1D391-6663-4ACE-881F-127226CF4A3A}" type="datetimeFigureOut">
              <a:rPr lang="en-US" altLang="en-US"/>
              <a:pPr/>
              <a:t>6/15/2016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6D0E57-3BEE-40A3-83DF-D5FFB3046A9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896141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rmAutofit/>
          </a:bodyPr>
          <a:lstStyle/>
          <a:p>
            <a:pPr lvl="0"/>
            <a:r>
              <a:rPr lang="en-US" noProof="0" smtClean="0"/>
              <a:t>Click icon to add table</a:t>
            </a:r>
            <a:endParaRPr lang="en-US" noProof="0" dirty="0" smtClean="0"/>
          </a:p>
        </p:txBody>
      </p:sp>
    </p:spTree>
    <p:extLst>
      <p:ext uri="{BB962C8B-B14F-4D97-AF65-F5344CB8AC3E}">
        <p14:creationId xmlns:p14="http://schemas.microsoft.com/office/powerpoint/2010/main" val="16370228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CABFFBC-DCF7-4688-B556-D6793D65D812}" type="datetimeFigureOut">
              <a:rPr lang="en-US" altLang="en-US"/>
              <a:pPr/>
              <a:t>6/15/2016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BA7668-E9EE-4664-A297-8E03F7C6756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702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99D0433-F7C8-4B6D-B7FB-154F49C1C4A7}" type="datetimeFigureOut">
              <a:rPr lang="en-US" altLang="en-US"/>
              <a:pPr/>
              <a:t>6/15/2016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EB158E-C4A6-4175-A8E0-CBB31865426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209000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0D841AE-F9C6-427F-A475-0A2AED884011}" type="datetimeFigureOut">
              <a:rPr lang="en-US" altLang="en-US"/>
              <a:pPr/>
              <a:t>6/15/2016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A2A065-34D7-4C85-9F9F-3669E4D00EA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542169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8E185AF-25EE-48A4-94C0-663853067454}" type="datetimeFigureOut">
              <a:rPr lang="en-US" altLang="en-US"/>
              <a:pPr/>
              <a:t>6/15/2016</a:t>
            </a:fld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3B7992-8365-4B72-A49F-AA10005F990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929234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EBB3868-B5F8-4674-949B-F4CB9BB4CB65}" type="datetimeFigureOut">
              <a:rPr lang="en-US" altLang="en-US"/>
              <a:pPr/>
              <a:t>6/15/2016</a:t>
            </a:fld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8642BF-9370-4129-9D2D-D875FA262EC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108272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4E213D-AEAD-474B-B197-7CE685749994}" type="datetimeFigureOut">
              <a:rPr lang="en-US" altLang="en-US"/>
              <a:pPr/>
              <a:t>6/15/2016</a:t>
            </a:fld>
            <a:endParaRPr lang="en-US" alt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7532AA-ECC7-4421-AFBB-117FFC014AF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95265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439E180-FB17-447F-8BD4-5D44FF47691D}" type="datetimeFigureOut">
              <a:rPr lang="en-US" altLang="en-US"/>
              <a:pPr/>
              <a:t>6/15/2016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B835AD-BEF7-4FBA-A6FF-F5ED7D66721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779460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2F118C9-F287-4A9B-9BBB-A99325868D9E}" type="datetimeFigureOut">
              <a:rPr lang="en-US" altLang="en-US"/>
              <a:pPr/>
              <a:t>6/15/2016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35E455-3D76-44BD-A32B-BF73B7A9798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813331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ED6F99F5-3405-4DFD-AB51-FC5051FFEA14}" type="datetimeFigureOut">
              <a:rPr lang="en-US" altLang="en-US"/>
              <a:pPr/>
              <a:t>6/15/2016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B237B30F-CD04-41D0-AF28-5F3F4934D19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4" r:id="rId1"/>
    <p:sldLayoutId id="2147483845" r:id="rId2"/>
    <p:sldLayoutId id="2147483846" r:id="rId3"/>
    <p:sldLayoutId id="2147483847" r:id="rId4"/>
    <p:sldLayoutId id="2147483848" r:id="rId5"/>
    <p:sldLayoutId id="2147483849" r:id="rId6"/>
    <p:sldLayoutId id="2147483850" r:id="rId7"/>
    <p:sldLayoutId id="2147483851" r:id="rId8"/>
    <p:sldLayoutId id="2147483852" r:id="rId9"/>
    <p:sldLayoutId id="2147483853" r:id="rId10"/>
    <p:sldLayoutId id="2147483854" r:id="rId11"/>
    <p:sldLayoutId id="2147483855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itchFamily="34" charset="-128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914400"/>
            <a:ext cx="3841711" cy="312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38" name="Rectangle 3"/>
          <p:cNvSpPr>
            <a:spLocks noChangeArrowheads="1"/>
          </p:cNvSpPr>
          <p:nvPr/>
        </p:nvSpPr>
        <p:spPr bwMode="auto">
          <a:xfrm>
            <a:off x="152400" y="3352800"/>
            <a:ext cx="34290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1775" indent="-231775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algn="ctr" eaLnBrk="1" hangingPunct="1">
              <a:spcBef>
                <a:spcPct val="15000"/>
              </a:spcBef>
            </a:pPr>
            <a:endParaRPr lang="en-US" altLang="en-US" sz="1600"/>
          </a:p>
        </p:txBody>
      </p:sp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76200" y="914400"/>
            <a:ext cx="3962400" cy="54057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1775" indent="-231775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algn="ctr" eaLnBrk="1" hangingPunct="1">
              <a:spcBef>
                <a:spcPct val="15000"/>
              </a:spcBef>
            </a:pPr>
            <a:r>
              <a:rPr lang="en-US" altLang="en-US" sz="1600" b="1" dirty="0"/>
              <a:t>Objective</a:t>
            </a:r>
          </a:p>
          <a:p>
            <a:pPr eaLnBrk="1" hangingPunct="1">
              <a:spcBef>
                <a:spcPct val="15000"/>
              </a:spcBef>
              <a:buFont typeface="Arial" pitchFamily="34" charset="0"/>
              <a:buChar char="●"/>
            </a:pPr>
            <a:r>
              <a:rPr lang="en-US" altLang="en-US" sz="1600" dirty="0"/>
              <a:t>Investigate the robust poleward shift of the jet stream in response to global warming using forced large-ensemble </a:t>
            </a:r>
            <a:r>
              <a:rPr lang="en-US" sz="1600" i="1" dirty="0"/>
              <a:t>Atmospheric General Circulation Model</a:t>
            </a:r>
            <a:r>
              <a:rPr lang="en-US" sz="1600" dirty="0"/>
              <a:t> </a:t>
            </a:r>
            <a:r>
              <a:rPr lang="en-US" sz="1600" dirty="0" smtClean="0"/>
              <a:t> (AGCM)</a:t>
            </a:r>
            <a:r>
              <a:rPr lang="en-US" altLang="en-US" sz="1600" dirty="0" smtClean="0"/>
              <a:t> </a:t>
            </a:r>
            <a:r>
              <a:rPr lang="en-US" altLang="en-US" sz="1600" dirty="0"/>
              <a:t>experiments. </a:t>
            </a:r>
          </a:p>
          <a:p>
            <a:pPr algn="ctr" eaLnBrk="1" hangingPunct="1">
              <a:spcBef>
                <a:spcPct val="15000"/>
              </a:spcBef>
            </a:pPr>
            <a:r>
              <a:rPr lang="en-US" altLang="en-US" sz="1600" b="1" dirty="0"/>
              <a:t>Approach</a:t>
            </a:r>
          </a:p>
          <a:p>
            <a:pPr eaLnBrk="1" hangingPunct="1">
              <a:spcBef>
                <a:spcPct val="15000"/>
              </a:spcBef>
              <a:buFont typeface="Arial" pitchFamily="34" charset="0"/>
              <a:buChar char="●"/>
            </a:pPr>
            <a:r>
              <a:rPr lang="en-US" altLang="en-US" sz="1600" dirty="0" smtClean="0"/>
              <a:t>Use a 320-member </a:t>
            </a:r>
            <a:r>
              <a:rPr lang="en-US" altLang="en-US" sz="1600" dirty="0"/>
              <a:t>ensemble with NCAR’s CAM4 model and 640-member ensemble </a:t>
            </a:r>
            <a:r>
              <a:rPr lang="en-US" altLang="en-US" sz="1600" dirty="0" smtClean="0"/>
              <a:t>with </a:t>
            </a:r>
            <a:r>
              <a:rPr lang="en-US" sz="1600" dirty="0" smtClean="0"/>
              <a:t>Geophysical </a:t>
            </a:r>
            <a:r>
              <a:rPr lang="en-US" sz="1600" dirty="0"/>
              <a:t>Fluid Dynamics </a:t>
            </a:r>
            <a:r>
              <a:rPr lang="en-US" sz="1600" dirty="0" smtClean="0"/>
              <a:t>Laboratory’s </a:t>
            </a:r>
            <a:r>
              <a:rPr lang="en-US" altLang="en-US" sz="1600" dirty="0" smtClean="0"/>
              <a:t>AM2.1 </a:t>
            </a:r>
            <a:r>
              <a:rPr lang="en-US" altLang="en-US" sz="1600" dirty="0"/>
              <a:t>model</a:t>
            </a:r>
          </a:p>
          <a:p>
            <a:pPr eaLnBrk="1" hangingPunct="1">
              <a:spcBef>
                <a:spcPct val="15000"/>
              </a:spcBef>
              <a:buFont typeface="Arial" pitchFamily="34" charset="0"/>
              <a:buChar char="●"/>
            </a:pPr>
            <a:r>
              <a:rPr lang="en-US" altLang="en-US" sz="1600" dirty="0" smtClean="0"/>
              <a:t>Employ a quasi-geostrophic potential </a:t>
            </a:r>
            <a:r>
              <a:rPr lang="en-US" altLang="en-US" sz="1600" dirty="0" err="1" smtClean="0"/>
              <a:t>voticity</a:t>
            </a:r>
            <a:r>
              <a:rPr lang="en-US" altLang="en-US" sz="1600" dirty="0" smtClean="0"/>
              <a:t>-based </a:t>
            </a:r>
            <a:r>
              <a:rPr lang="en-US" altLang="en-US" sz="1600" dirty="0"/>
              <a:t>finite-amplitude wave activity budget including the diabatic wave activity source/sink</a:t>
            </a:r>
          </a:p>
          <a:p>
            <a:pPr eaLnBrk="1" hangingPunct="1">
              <a:spcBef>
                <a:spcPct val="15000"/>
              </a:spcBef>
              <a:buFont typeface="Arial" pitchFamily="34" charset="0"/>
              <a:buChar char="●"/>
            </a:pPr>
            <a:r>
              <a:rPr lang="en-US" altLang="en-US" sz="1600" dirty="0"/>
              <a:t>Identify the source of the </a:t>
            </a:r>
            <a:r>
              <a:rPr lang="en-US" altLang="en-US" sz="1600" dirty="0" smtClean="0"/>
              <a:t>potential </a:t>
            </a:r>
            <a:r>
              <a:rPr lang="en-US" altLang="en-US" sz="1600" dirty="0" err="1" smtClean="0"/>
              <a:t>vorticity</a:t>
            </a:r>
            <a:r>
              <a:rPr lang="en-US" altLang="en-US" sz="1600" dirty="0" smtClean="0"/>
              <a:t> </a:t>
            </a:r>
            <a:r>
              <a:rPr lang="en-US" altLang="en-US" sz="1600" dirty="0"/>
              <a:t>gradient formation during the transient adjustment to </a:t>
            </a:r>
            <a:r>
              <a:rPr lang="en-US" altLang="en-US" sz="1600" dirty="0" smtClean="0"/>
              <a:t>sea-surface temperature forcing</a:t>
            </a:r>
            <a:endParaRPr lang="en-US" altLang="en-US" sz="1600" dirty="0"/>
          </a:p>
          <a:p>
            <a:pPr eaLnBrk="1" hangingPunct="1">
              <a:spcBef>
                <a:spcPct val="15000"/>
              </a:spcBef>
              <a:buFont typeface="Arial" pitchFamily="34" charset="0"/>
              <a:buChar char="●"/>
            </a:pPr>
            <a:r>
              <a:rPr lang="en-US" altLang="en-US" sz="1600" dirty="0"/>
              <a:t>Diagnose wave reflection index using reflecting phase speed</a:t>
            </a:r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152400" y="0"/>
            <a:ext cx="89916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2800" b="1" dirty="0">
                <a:latin typeface="+mn-lt"/>
                <a:ea typeface="+mn-ea"/>
                <a:cs typeface="Arial" panose="020B0604020202020204" pitchFamily="34" charset="0"/>
              </a:rPr>
              <a:t>Investigating the </a:t>
            </a:r>
            <a:r>
              <a:rPr lang="en-US" sz="2800" b="1" dirty="0" smtClean="0">
                <a:latin typeface="+mn-lt"/>
                <a:ea typeface="+mn-ea"/>
                <a:cs typeface="Arial" panose="020B0604020202020204" pitchFamily="34" charset="0"/>
              </a:rPr>
              <a:t>Zonal Wind Response to </a:t>
            </a:r>
            <a:r>
              <a:rPr lang="en-US" sz="2800" b="1" dirty="0">
                <a:latin typeface="+mn-lt"/>
                <a:ea typeface="+mn-ea"/>
                <a:cs typeface="Arial" panose="020B0604020202020204" pitchFamily="34" charset="0"/>
              </a:rPr>
              <a:t>SST </a:t>
            </a:r>
            <a:r>
              <a:rPr lang="en-US" sz="2800" b="1" dirty="0" smtClean="0">
                <a:latin typeface="+mn-lt"/>
                <a:ea typeface="+mn-ea"/>
                <a:cs typeface="Arial" panose="020B0604020202020204" pitchFamily="34" charset="0"/>
              </a:rPr>
              <a:t>Warming using Transient Ensemble AGCM Experiments</a:t>
            </a:r>
            <a:endParaRPr lang="en-US" sz="2800" b="1" dirty="0">
              <a:latin typeface="+mn-lt"/>
              <a:ea typeface="+mn-ea"/>
              <a:cs typeface="Arial" panose="020B0604020202020204" pitchFamily="34" charset="0"/>
            </a:endParaRPr>
          </a:p>
        </p:txBody>
      </p:sp>
      <p:sp>
        <p:nvSpPr>
          <p:cNvPr id="14341" name="Text Box 6"/>
          <p:cNvSpPr txBox="1">
            <a:spLocks noChangeArrowheads="1"/>
          </p:cNvSpPr>
          <p:nvPr/>
        </p:nvSpPr>
        <p:spPr bwMode="auto">
          <a:xfrm>
            <a:off x="76200" y="6396335"/>
            <a:ext cx="8915400" cy="46166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altLang="en-US" sz="1200" dirty="0" err="1" smtClean="0"/>
              <a:t>Palipane</a:t>
            </a:r>
            <a:r>
              <a:rPr lang="en-US" altLang="en-US" sz="1200" dirty="0" smtClean="0"/>
              <a:t> E, </a:t>
            </a:r>
            <a:r>
              <a:rPr lang="en-US" altLang="en-US" sz="1200" b="1" dirty="0" smtClean="0"/>
              <a:t>J </a:t>
            </a:r>
            <a:r>
              <a:rPr lang="en-US" altLang="en-US" sz="1200" b="1" dirty="0"/>
              <a:t>Lu</a:t>
            </a:r>
            <a:r>
              <a:rPr lang="en-US" altLang="en-US" sz="1200" dirty="0"/>
              <a:t>, </a:t>
            </a:r>
            <a:r>
              <a:rPr lang="en-US" altLang="en-US" sz="1200" dirty="0" smtClean="0"/>
              <a:t>P </a:t>
            </a:r>
            <a:r>
              <a:rPr lang="en-US" altLang="en-US" sz="1200" dirty="0"/>
              <a:t>Staten, </a:t>
            </a:r>
            <a:r>
              <a:rPr lang="en-US" altLang="en-US" sz="1200" dirty="0" smtClean="0"/>
              <a:t>G </a:t>
            </a:r>
            <a:r>
              <a:rPr lang="en-US" altLang="en-US" sz="1200" dirty="0"/>
              <a:t>Chen, and </a:t>
            </a:r>
            <a:r>
              <a:rPr lang="en-US" altLang="en-US" sz="1200" dirty="0" smtClean="0"/>
              <a:t>EK Schneider. </a:t>
            </a:r>
            <a:r>
              <a:rPr lang="en-US" altLang="en-US" sz="1200" dirty="0"/>
              <a:t>2016. </a:t>
            </a:r>
            <a:r>
              <a:rPr lang="en-US" altLang="en-US" sz="1200" dirty="0" smtClean="0"/>
              <a:t>“</a:t>
            </a:r>
            <a:r>
              <a:rPr lang="en-US" sz="1200" dirty="0">
                <a:cs typeface="Arial" panose="020B0604020202020204" pitchFamily="34" charset="0"/>
              </a:rPr>
              <a:t>Investigating the Zonal Wind Response to SST Warming using Transient Ensemble AGCM </a:t>
            </a:r>
            <a:r>
              <a:rPr lang="en-US" sz="1200" dirty="0" smtClean="0">
                <a:cs typeface="Arial" panose="020B0604020202020204" pitchFamily="34" charset="0"/>
              </a:rPr>
              <a:t>Experiments</a:t>
            </a:r>
            <a:r>
              <a:rPr lang="en-US" altLang="en-US" sz="1200" dirty="0" smtClean="0"/>
              <a:t>.” </a:t>
            </a:r>
            <a:r>
              <a:rPr lang="en-US" altLang="en-US" sz="1200" i="1" dirty="0" smtClean="0"/>
              <a:t>Climate Dynamics.</a:t>
            </a:r>
            <a:r>
              <a:rPr lang="en-US" altLang="en-US" sz="1200" dirty="0" smtClean="0"/>
              <a:t> </a:t>
            </a:r>
            <a:r>
              <a:rPr lang="en-US" altLang="en-US" sz="1200" dirty="0"/>
              <a:t>DOI: 10.1007/s00382-016-3092-9. </a:t>
            </a:r>
            <a:endParaRPr lang="en-US" altLang="en-US" sz="1200" dirty="0">
              <a:latin typeface="Arial" pitchFamily="34" charset="0"/>
            </a:endParaRPr>
          </a:p>
        </p:txBody>
      </p:sp>
      <p:sp>
        <p:nvSpPr>
          <p:cNvPr id="14342" name="TextBox 9"/>
          <p:cNvSpPr txBox="1">
            <a:spLocks noChangeArrowheads="1"/>
          </p:cNvSpPr>
          <p:nvPr/>
        </p:nvSpPr>
        <p:spPr bwMode="auto">
          <a:xfrm>
            <a:off x="4191000" y="3962400"/>
            <a:ext cx="49530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altLang="en-US" sz="1200" b="1" dirty="0">
                <a:solidFill>
                  <a:srgbClr val="0000FF"/>
                </a:solidFill>
                <a:latin typeface="Arial" pitchFamily="34" charset="0"/>
              </a:rPr>
              <a:t>The time evolution of the ensemble mean near-surface zonal wind response in two AGCMs, showing </a:t>
            </a:r>
            <a:r>
              <a:rPr lang="en-US" altLang="en-US" sz="1200" b="1" dirty="0" smtClean="0">
                <a:solidFill>
                  <a:srgbClr val="0000FF"/>
                </a:solidFill>
                <a:latin typeface="Arial" pitchFamily="34" charset="0"/>
              </a:rPr>
              <a:t>characteristically </a:t>
            </a:r>
            <a:r>
              <a:rPr lang="en-US" altLang="en-US" sz="1200" b="1" dirty="0">
                <a:solidFill>
                  <a:srgbClr val="0000FF"/>
                </a:solidFill>
                <a:latin typeface="Arial" pitchFamily="34" charset="0"/>
              </a:rPr>
              <a:t>similar </a:t>
            </a:r>
            <a:r>
              <a:rPr lang="en-US" altLang="en-US" sz="1200" b="1" dirty="0" err="1" smtClean="0">
                <a:solidFill>
                  <a:srgbClr val="0000FF"/>
                </a:solidFill>
                <a:latin typeface="Arial" pitchFamily="34" charset="0"/>
              </a:rPr>
              <a:t>poleward</a:t>
            </a:r>
            <a:r>
              <a:rPr lang="en-US" altLang="en-US" sz="1200" b="1" dirty="0" smtClean="0">
                <a:solidFill>
                  <a:srgbClr val="0000FF"/>
                </a:solidFill>
                <a:latin typeface="Arial" pitchFamily="34" charset="0"/>
              </a:rPr>
              <a:t> shift of jet stream in response to warming </a:t>
            </a:r>
            <a:r>
              <a:rPr lang="en-US" altLang="en-US" sz="1200" b="1" dirty="0">
                <a:solidFill>
                  <a:srgbClr val="0000FF"/>
                </a:solidFill>
                <a:latin typeface="Arial" pitchFamily="34" charset="0"/>
              </a:rPr>
              <a:t>in both hemispheres</a:t>
            </a:r>
          </a:p>
        </p:txBody>
      </p:sp>
      <p:sp>
        <p:nvSpPr>
          <p:cNvPr id="14343" name="Rectangle 2"/>
          <p:cNvSpPr>
            <a:spLocks noChangeArrowheads="1"/>
          </p:cNvSpPr>
          <p:nvPr/>
        </p:nvSpPr>
        <p:spPr bwMode="auto">
          <a:xfrm>
            <a:off x="3962400" y="4495800"/>
            <a:ext cx="51816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1313" indent="-287338">
              <a:tabLst>
                <a:tab pos="338138" algn="l"/>
              </a:tabLs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>
              <a:tabLst>
                <a:tab pos="338138" algn="l"/>
              </a:tabLs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>
              <a:tabLst>
                <a:tab pos="338138" algn="l"/>
              </a:tabLs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>
              <a:tabLst>
                <a:tab pos="338138" algn="l"/>
              </a:tabLs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>
              <a:tabLst>
                <a:tab pos="338138" algn="l"/>
              </a:tabLs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</a:tabLs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</a:tabLs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</a:tabLs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</a:tabLs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algn="ctr" eaLnBrk="1" hangingPunct="1">
              <a:spcBef>
                <a:spcPct val="15000"/>
              </a:spcBef>
            </a:pPr>
            <a:r>
              <a:rPr lang="en-US" altLang="en-US" sz="1800" b="1" dirty="0"/>
              <a:t>Impact</a:t>
            </a:r>
          </a:p>
          <a:p>
            <a:pPr eaLnBrk="1" hangingPunct="1">
              <a:spcBef>
                <a:spcPct val="15000"/>
              </a:spcBef>
              <a:buFont typeface="Arial" pitchFamily="34" charset="0"/>
              <a:buChar char="●"/>
            </a:pPr>
            <a:r>
              <a:rPr lang="en-US" altLang="en-US" sz="1600" dirty="0" smtClean="0"/>
              <a:t>Bridging </a:t>
            </a:r>
            <a:r>
              <a:rPr lang="en-US" altLang="en-US" sz="1600" dirty="0"/>
              <a:t>the gap between previous theoretical advance and </a:t>
            </a:r>
            <a:r>
              <a:rPr lang="en-US" altLang="en-US" sz="1600" dirty="0" smtClean="0"/>
              <a:t>realistic simulations of the circulation response to warming, this study </a:t>
            </a:r>
            <a:r>
              <a:rPr lang="en-US" altLang="en-US" sz="1600" dirty="0"/>
              <a:t>furthers the understanding of </a:t>
            </a:r>
            <a:r>
              <a:rPr lang="en-US" altLang="en-US" sz="1600" dirty="0" smtClean="0"/>
              <a:t>the </a:t>
            </a:r>
            <a:r>
              <a:rPr lang="en-US" altLang="en-US" sz="1600" dirty="0" err="1" smtClean="0"/>
              <a:t>poleward</a:t>
            </a:r>
            <a:r>
              <a:rPr lang="en-US" altLang="en-US" sz="1600" dirty="0" smtClean="0"/>
              <a:t> jet shift, which is one of the most robust aspects of climate change, and its linkages to </a:t>
            </a:r>
            <a:r>
              <a:rPr lang="en-US" altLang="en-US" sz="1600" dirty="0" err="1" smtClean="0"/>
              <a:t>midlatitude</a:t>
            </a:r>
            <a:r>
              <a:rPr lang="en-US" altLang="en-US" sz="1600" dirty="0" smtClean="0"/>
              <a:t> extremes.</a:t>
            </a:r>
            <a:endParaRPr lang="en-US" alt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de-Highlights-Palipane2016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DOE-Sample-Slide-Highlights-Template.pot [Compatibility Mode]" id="{D4E6419B-EF36-4C82-81E8-84B9AF9A1907}" vid="{0748713A-AEB3-4402-9DE2-171E499CDDE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LongProperties xmlns="http://schemas.microsoft.com/office/2006/metadata/longProperties"/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4C6B92A3378AB42ABA05E855A577E4C" ma:contentTypeVersion="2" ma:contentTypeDescription="Create a new document." ma:contentTypeScope="" ma:versionID="aad76527b2f1f3f5d99c132c0da84091">
  <xsd:schema xmlns:xsd="http://www.w3.org/2001/XMLSchema" xmlns:xs="http://www.w3.org/2001/XMLSchema" xmlns:p="http://schemas.microsoft.com/office/2006/metadata/properties" xmlns:ns2="079988f7-7e0b-41ae-9b68-c2e871ce6e22" targetNamespace="http://schemas.microsoft.com/office/2006/metadata/properties" ma:root="true" ma:fieldsID="74536d26457afe77b03826b0dfd6b737" ns2:_="">
    <xsd:import namespace="079988f7-7e0b-41ae-9b68-c2e871ce6e22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79988f7-7e0b-41ae-9b68-c2e871ce6e22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2EB6A83-7598-48D2-99D6-BC7D97A6260A}">
  <ds:schemaRefs>
    <ds:schemaRef ds:uri="http://schemas.microsoft.com/office/2006/metadata/longProperties"/>
  </ds:schemaRefs>
</ds:datastoreItem>
</file>

<file path=customXml/itemProps2.xml><?xml version="1.0" encoding="utf-8"?>
<ds:datastoreItem xmlns:ds="http://schemas.openxmlformats.org/officeDocument/2006/customXml" ds:itemID="{3A44179C-5D61-48E0-B36A-8E6A608656BA}">
  <ds:schemaRefs>
    <ds:schemaRef ds:uri="http://www.w3.org/XML/1998/namespace"/>
    <ds:schemaRef ds:uri="079988f7-7e0b-41ae-9b68-c2e871ce6e22"/>
    <ds:schemaRef ds:uri="http://purl.org/dc/elements/1.1/"/>
    <ds:schemaRef ds:uri="http://schemas.microsoft.com/office/2006/documentManagement/types"/>
    <ds:schemaRef ds:uri="http://purl.org/dc/dcmitype/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772CB1C6-1040-4FEF-8F42-7A9B9593D45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79988f7-7e0b-41ae-9b68-c2e871ce6e2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Slide-Highlights-Palipane2016</Template>
  <TotalTime>139</TotalTime>
  <Words>221</Words>
  <Application>Microsoft Office PowerPoint</Application>
  <PresentationFormat>On-screen Show (4:3)</PresentationFormat>
  <Paragraphs>14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Slide-Highlights-Palipane2016</vt:lpstr>
      <vt:lpstr>PowerPoint Presentation</vt:lpstr>
    </vt:vector>
  </TitlesOfParts>
  <Company>PNNL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JOvink</dc:creator>
  <cp:lastModifiedBy>JOvink</cp:lastModifiedBy>
  <cp:revision>8</cp:revision>
  <cp:lastPrinted>2011-05-11T17:30:12Z</cp:lastPrinted>
  <dcterms:created xsi:type="dcterms:W3CDTF">2016-06-15T00:04:32Z</dcterms:created>
  <dcterms:modified xsi:type="dcterms:W3CDTF">2016-06-15T18:07:50Z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">
    <vt:lpwstr>EP6D6TSR2XSE-15-9</vt:lpwstr>
  </property>
  <property fmtid="{D5CDD505-2E9C-101B-9397-08002B2CF9AE}" pid="3" name="_dlc_DocIdItemGuid">
    <vt:lpwstr>911fad3e-52e2-4c13-bee4-bc40eaf09e24</vt:lpwstr>
  </property>
  <property fmtid="{D5CDD505-2E9C-101B-9397-08002B2CF9AE}" pid="4" name="_dlc_DocIdUrl">
    <vt:lpwstr>https://collaborate.pnl.gov/projects/asgc/research_highlights/_layouts/DocIdRedir.aspx?ID=EP6D6TSR2XSE-15-9, EP6D6TSR2XSE-15-9</vt:lpwstr>
  </property>
</Properties>
</file>