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E4DE7C-2B6A-4526-A238-DAC4B4B25E2E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84CABF-22A0-4D28-98A3-87814D1FC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707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9DC553A-D407-4000-BFA9-BE7AC051D9C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076FE-E5AC-44D2-888A-073B22DEF4DC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19AF-B47E-450D-A33B-303AA9CD9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16F6E-A7F5-4EB4-A0C9-651FE91ADAF3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3C7BA-071A-4599-8A28-A647ACBEA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8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1D391-6663-4ACE-881F-127226CF4A3A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D0E57-3BEE-40A3-83DF-D5FFB3046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61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370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BFFBC-DCF7-4688-B556-D6793D65D812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A7668-E9EE-4664-A297-8E03F7C67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D0433-F7C8-4B6D-B7FB-154F49C1C4A7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B158E-C4A6-4175-A8E0-CBB318654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90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841AE-F9C6-427F-A475-0A2AED884011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2A065-34D7-4C85-9F9F-3669E4D00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2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E185AF-25EE-48A4-94C0-663853067454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B7992-8365-4B72-A49F-AA10005F9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92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B3868-B5F8-4674-949B-F4CB9BB4CB65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642BF-9370-4129-9D2D-D875FA262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8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E213D-AEAD-474B-B197-7CE685749994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532AA-ECC7-4421-AFBB-117FFC014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26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9E180-FB17-447F-8BD4-5D44FF47691D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35AD-BEF7-4FBA-A6FF-F5ED7D66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94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F118C9-F287-4A9B-9BBB-A99325868D9E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E455-3D76-44BD-A32B-BF73B7A97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33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D6F99F5-3405-4DFD-AB51-FC5051FFEA14}" type="datetimeFigureOut">
              <a:rPr lang="en-US" altLang="en-US"/>
              <a:pPr/>
              <a:t>6/15/2016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237B30F-CD04-41D0-AF28-5F3F4934D1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4400"/>
            <a:ext cx="384171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914400"/>
            <a:ext cx="3962400" cy="540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Investigate the robust poleward shift of the jet stream in response to global warming using forced large-ensemble </a:t>
            </a:r>
            <a:r>
              <a:rPr lang="en-US" sz="1600" i="1" dirty="0"/>
              <a:t>Atmospheric General Circulation Model</a:t>
            </a:r>
            <a:r>
              <a:rPr lang="en-US" sz="1600" dirty="0"/>
              <a:t> </a:t>
            </a:r>
            <a:r>
              <a:rPr lang="en-US" sz="1600" dirty="0" smtClean="0"/>
              <a:t> (AGCM)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experiments. 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Use a 320-member </a:t>
            </a:r>
            <a:r>
              <a:rPr lang="en-US" altLang="en-US" sz="1600" dirty="0"/>
              <a:t>ensemble with NCAR’s CAM4 model and 640-member ensemble </a:t>
            </a:r>
            <a:r>
              <a:rPr lang="en-US" altLang="en-US" sz="1600" dirty="0" smtClean="0"/>
              <a:t>with </a:t>
            </a:r>
            <a:r>
              <a:rPr lang="en-US" sz="1600" dirty="0" smtClean="0"/>
              <a:t>Geophysical </a:t>
            </a:r>
            <a:r>
              <a:rPr lang="en-US" sz="1600" dirty="0"/>
              <a:t>Fluid Dynamics </a:t>
            </a:r>
            <a:r>
              <a:rPr lang="en-US" sz="1600" dirty="0" smtClean="0"/>
              <a:t>Laboratory’s </a:t>
            </a:r>
            <a:r>
              <a:rPr lang="en-US" altLang="en-US" sz="1600" dirty="0" smtClean="0"/>
              <a:t>AM2.1 </a:t>
            </a:r>
            <a:r>
              <a:rPr lang="en-US" altLang="en-US" sz="1600" dirty="0"/>
              <a:t>model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Employ a quasi-geostrophic potential </a:t>
            </a:r>
            <a:r>
              <a:rPr lang="en-US" altLang="en-US" sz="1600" dirty="0" err="1" smtClean="0"/>
              <a:t>voticity</a:t>
            </a:r>
            <a:r>
              <a:rPr lang="en-US" altLang="en-US" sz="1600" dirty="0" smtClean="0"/>
              <a:t>-based </a:t>
            </a:r>
            <a:r>
              <a:rPr lang="en-US" altLang="en-US" sz="1600" dirty="0"/>
              <a:t>finite-amplitude wave activity budget including the diabatic wave activity source/sink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Identify the source of the </a:t>
            </a:r>
            <a:r>
              <a:rPr lang="en-US" altLang="en-US" sz="1600" dirty="0" smtClean="0"/>
              <a:t>potential </a:t>
            </a:r>
            <a:r>
              <a:rPr lang="en-US" altLang="en-US" sz="1600" dirty="0" err="1" smtClean="0"/>
              <a:t>vorticity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gradient formation during the transient adjustment to </a:t>
            </a:r>
            <a:r>
              <a:rPr lang="en-US" altLang="en-US" sz="1600" dirty="0" smtClean="0"/>
              <a:t>sea-surface temperature forcing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Diagnose wave reflection index using reflecting phase speed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+mn-lt"/>
                <a:ea typeface="+mn-ea"/>
                <a:cs typeface="Arial" panose="020B0604020202020204" pitchFamily="34" charset="0"/>
              </a:rPr>
              <a:t>Investigating the </a:t>
            </a:r>
            <a:r>
              <a:rPr lang="en-US" sz="2800" b="1" dirty="0" smtClean="0">
                <a:latin typeface="+mn-lt"/>
                <a:ea typeface="+mn-ea"/>
                <a:cs typeface="Arial" panose="020B0604020202020204" pitchFamily="34" charset="0"/>
              </a:rPr>
              <a:t>Zonal Wind Response to </a:t>
            </a:r>
            <a:r>
              <a:rPr lang="en-US" sz="2800" b="1" dirty="0">
                <a:latin typeface="+mn-lt"/>
                <a:ea typeface="+mn-ea"/>
                <a:cs typeface="Arial" panose="020B0604020202020204" pitchFamily="34" charset="0"/>
              </a:rPr>
              <a:t>SST </a:t>
            </a:r>
            <a:r>
              <a:rPr lang="en-US" sz="2800" b="1" dirty="0" smtClean="0">
                <a:latin typeface="+mn-lt"/>
                <a:ea typeface="+mn-ea"/>
                <a:cs typeface="Arial" panose="020B0604020202020204" pitchFamily="34" charset="0"/>
              </a:rPr>
              <a:t>Warming using Transient Ensemble AGCM Experiments</a:t>
            </a:r>
            <a:endParaRPr lang="en-US" sz="28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76200" y="6396335"/>
            <a:ext cx="891540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dirty="0" err="1" smtClean="0"/>
              <a:t>Palipane</a:t>
            </a:r>
            <a:r>
              <a:rPr lang="en-US" altLang="en-US" sz="1200" dirty="0" smtClean="0"/>
              <a:t> E, </a:t>
            </a:r>
            <a:r>
              <a:rPr lang="en-US" altLang="en-US" sz="1200" b="1" dirty="0" smtClean="0"/>
              <a:t>J </a:t>
            </a:r>
            <a:r>
              <a:rPr lang="en-US" altLang="en-US" sz="1200" b="1" dirty="0"/>
              <a:t>Lu</a:t>
            </a:r>
            <a:r>
              <a:rPr lang="en-US" altLang="en-US" sz="1200" dirty="0"/>
              <a:t>, </a:t>
            </a:r>
            <a:r>
              <a:rPr lang="en-US" altLang="en-US" sz="1200" dirty="0" smtClean="0"/>
              <a:t>P </a:t>
            </a:r>
            <a:r>
              <a:rPr lang="en-US" altLang="en-US" sz="1200" dirty="0"/>
              <a:t>Staten, </a:t>
            </a:r>
            <a:r>
              <a:rPr lang="en-US" altLang="en-US" sz="1200" dirty="0" smtClean="0"/>
              <a:t>G </a:t>
            </a:r>
            <a:r>
              <a:rPr lang="en-US" altLang="en-US" sz="1200" dirty="0"/>
              <a:t>Chen, and </a:t>
            </a:r>
            <a:r>
              <a:rPr lang="en-US" altLang="en-US" sz="1200" dirty="0" smtClean="0"/>
              <a:t>EK Schneider. </a:t>
            </a:r>
            <a:r>
              <a:rPr lang="en-US" altLang="en-US" sz="1200" dirty="0"/>
              <a:t>2016. </a:t>
            </a:r>
            <a:r>
              <a:rPr lang="en-US" altLang="en-US" sz="1200" dirty="0" smtClean="0"/>
              <a:t>“</a:t>
            </a:r>
            <a:r>
              <a:rPr lang="en-US" sz="1200" dirty="0">
                <a:cs typeface="Arial" panose="020B0604020202020204" pitchFamily="34" charset="0"/>
              </a:rPr>
              <a:t>Investigating the Zonal Wind Response to SST Warming using Transient Ensemble AGCM </a:t>
            </a:r>
            <a:r>
              <a:rPr lang="en-US" sz="1200" dirty="0" smtClean="0">
                <a:cs typeface="Arial" panose="020B0604020202020204" pitchFamily="34" charset="0"/>
              </a:rPr>
              <a:t>Experiments</a:t>
            </a:r>
            <a:r>
              <a:rPr lang="en-US" altLang="en-US" sz="1200" dirty="0" smtClean="0"/>
              <a:t>.” </a:t>
            </a:r>
            <a:r>
              <a:rPr lang="en-US" altLang="en-US" sz="1200" i="1" dirty="0" smtClean="0"/>
              <a:t>Climate Dynamics.</a:t>
            </a:r>
            <a:r>
              <a:rPr lang="en-US" altLang="en-US" sz="1200" dirty="0" smtClean="0"/>
              <a:t> </a:t>
            </a:r>
            <a:r>
              <a:rPr lang="en-US" altLang="en-US" sz="1200" dirty="0"/>
              <a:t>DOI: 10.1007/s00382-016-3092-9. </a:t>
            </a:r>
            <a:endParaRPr lang="en-US" altLang="en-US" sz="1200" dirty="0">
              <a:latin typeface="Arial" pitchFamily="34" charset="0"/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4191000" y="3962400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The time evolution of the ensemble mean near-surface zonal wind response in two AGCMs, showing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characteristically </a:t>
            </a:r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similar </a:t>
            </a:r>
            <a:r>
              <a:rPr lang="en-US" altLang="en-US" sz="1200" b="1" dirty="0" err="1" smtClean="0">
                <a:solidFill>
                  <a:srgbClr val="0000FF"/>
                </a:solidFill>
                <a:latin typeface="Arial" pitchFamily="34" charset="0"/>
              </a:rPr>
              <a:t>poleward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 shift of jet stream in response to warming </a:t>
            </a:r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</a:rPr>
              <a:t>in both hemispheres</a:t>
            </a: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3962400" y="4495800"/>
            <a:ext cx="518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Bridging </a:t>
            </a:r>
            <a:r>
              <a:rPr lang="en-US" altLang="en-US" sz="1600" dirty="0"/>
              <a:t>the gap between previous theoretical advance and </a:t>
            </a:r>
            <a:r>
              <a:rPr lang="en-US" altLang="en-US" sz="1600" dirty="0" smtClean="0"/>
              <a:t>realistic simulations of the circulation response to warming, this study </a:t>
            </a:r>
            <a:r>
              <a:rPr lang="en-US" altLang="en-US" sz="1600" dirty="0"/>
              <a:t>furthers the understanding of </a:t>
            </a:r>
            <a:r>
              <a:rPr lang="en-US" altLang="en-US" sz="1600" dirty="0" smtClean="0"/>
              <a:t>the </a:t>
            </a:r>
            <a:r>
              <a:rPr lang="en-US" altLang="en-US" sz="1600" dirty="0" err="1" smtClean="0"/>
              <a:t>poleward</a:t>
            </a:r>
            <a:r>
              <a:rPr lang="en-US" altLang="en-US" sz="1600" dirty="0" smtClean="0"/>
              <a:t> jet shift, which is one of the most robust aspects of climate change, and its linkages to </a:t>
            </a:r>
            <a:r>
              <a:rPr lang="en-US" altLang="en-US" sz="1600" dirty="0" err="1" smtClean="0"/>
              <a:t>midlatitude</a:t>
            </a:r>
            <a:r>
              <a:rPr lang="en-US" altLang="en-US" sz="1600" dirty="0" smtClean="0"/>
              <a:t> extremes.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Highlights-Palipane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OE-Sample-Slide-Highlights-Template.pot [Compatibility Mode]" id="{D4E6419B-EF36-4C82-81E8-84B9AF9A1907}" vid="{0748713A-AEB3-4402-9DE2-171E499CDD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A44179C-5D61-48E0-B36A-8E6A608656BA}">
  <ds:schemaRefs>
    <ds:schemaRef ds:uri="http://www.w3.org/XML/1998/namespace"/>
    <ds:schemaRef ds:uri="079988f7-7e0b-41ae-9b68-c2e871ce6e22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Slide-Highlights-Palipane2016</Template>
  <TotalTime>139</TotalTime>
  <Words>221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Slide-Highlights-Palipane2016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8</cp:revision>
  <cp:lastPrinted>2011-05-11T17:30:12Z</cp:lastPrinted>
  <dcterms:created xsi:type="dcterms:W3CDTF">2016-06-15T00:04:32Z</dcterms:created>
  <dcterms:modified xsi:type="dcterms:W3CDTF">2016-06-15T18:07:50Z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