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CA068-440B-407F-BDFB-60CB5EB33C7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67549-5AB5-405C-97F6-C6CF2FEF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2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3C68D28-7F9D-4C24-9481-F0D93130DE0D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 dirty="0"/>
              <a:t>http</a:t>
            </a:r>
            <a:r>
              <a:rPr lang="en-US" altLang="en-US" sz="1000"/>
              <a:t>://www.pnnl.gov/science/highlights/highlights.asp?division=749</a:t>
            </a:r>
            <a:endParaRPr lang="en-US" alt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2963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86C6A36-633B-4D34-A0C8-D2C472B63899}" type="datetimeFigureOut">
              <a:rPr lang="en-US" altLang="en-US"/>
              <a:pPr/>
              <a:t>5/19/2014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2C2F49E-AD7D-4490-8999-3B4D56F90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50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3429000" y="4267200"/>
            <a:ext cx="563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altLang="en-US" sz="1800" b="1" dirty="0"/>
              <a:t>Impact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altLang="en-US" sz="1500" dirty="0"/>
              <a:t>This study offers a fresh perspective for interpreting the change of </a:t>
            </a:r>
            <a:r>
              <a:rPr lang="en-US" altLang="en-US" sz="1500" dirty="0" smtClean="0"/>
              <a:t>precipitation </a:t>
            </a:r>
            <a:r>
              <a:rPr lang="en-US" altLang="en-US" sz="1500" dirty="0"/>
              <a:t>extremes under global warming </a:t>
            </a:r>
            <a:r>
              <a:rPr lang="en-US" altLang="en-US" sz="1500" dirty="0" smtClean="0"/>
              <a:t>forcing</a:t>
            </a:r>
            <a:endParaRPr lang="en-US" altLang="en-US" sz="1500" dirty="0"/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altLang="en-US" sz="1500" dirty="0"/>
              <a:t>Provides a rationale for and adds confidence in the </a:t>
            </a:r>
            <a:r>
              <a:rPr lang="en-US" altLang="en-US" sz="1500" dirty="0" err="1" smtClean="0"/>
              <a:t>manyfold</a:t>
            </a:r>
            <a:r>
              <a:rPr lang="en-US" altLang="en-US" sz="1500" dirty="0" smtClean="0"/>
              <a:t> </a:t>
            </a:r>
            <a:r>
              <a:rPr lang="en-US" altLang="en-US" sz="1500" dirty="0"/>
              <a:t>increase in the frequency of the most extreme categories of events in the mid-to-high latitudes found by the </a:t>
            </a:r>
            <a:r>
              <a:rPr lang="en-US" altLang="en-US" sz="1500" dirty="0" smtClean="0"/>
              <a:t>IPCC’s Fifth Assessment.</a:t>
            </a:r>
            <a:endParaRPr lang="en-US" altLang="en-US" sz="1500" dirty="0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 sz="160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400" y="1143000"/>
            <a:ext cx="3429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b="1" dirty="0">
                <a:ea typeface="+mn-ea"/>
                <a:cs typeface="Arial" pitchFamily="34" charset="0"/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>
                <a:ea typeface="+mn-ea"/>
                <a:cs typeface="Arial" pitchFamily="34" charset="0"/>
              </a:rPr>
              <a:t>Evaluate the response of precipitation extremes to global-warming-like </a:t>
            </a:r>
            <a:r>
              <a:rPr lang="en-US" sz="1600" dirty="0" smtClean="0">
                <a:ea typeface="+mn-ea"/>
                <a:cs typeface="Arial" pitchFamily="34" charset="0"/>
              </a:rPr>
              <a:t>sea surface temperature </a:t>
            </a:r>
            <a:r>
              <a:rPr lang="en-US" sz="1600" dirty="0">
                <a:ea typeface="+mn-ea"/>
                <a:cs typeface="Arial" pitchFamily="34" charset="0"/>
              </a:rPr>
              <a:t>warming with different model resolutions </a:t>
            </a:r>
            <a:r>
              <a:rPr lang="en-US" sz="1600" dirty="0" smtClean="0">
                <a:ea typeface="+mn-ea"/>
                <a:cs typeface="Arial" pitchFamily="34" charset="0"/>
              </a:rPr>
              <a:t>to inform the </a:t>
            </a:r>
            <a:r>
              <a:rPr lang="en-US" sz="1600" dirty="0">
                <a:ea typeface="+mn-ea"/>
                <a:cs typeface="Arial" pitchFamily="34" charset="0"/>
              </a:rPr>
              <a:t>interpretation of the projections made by the full climate </a:t>
            </a:r>
            <a:r>
              <a:rPr lang="en-US" sz="1600" dirty="0" smtClean="0">
                <a:ea typeface="+mn-ea"/>
                <a:cs typeface="Arial" pitchFamily="34" charset="0"/>
              </a:rPr>
              <a:t>models</a:t>
            </a:r>
            <a:endParaRPr lang="en-US" sz="1600" dirty="0">
              <a:ea typeface="+mn-ea"/>
              <a:cs typeface="Arial" pitchFamily="34" charset="0"/>
            </a:endParaRP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b="1" dirty="0">
                <a:ea typeface="+mn-ea"/>
                <a:cs typeface="Arial" pitchFamily="34" charset="0"/>
              </a:rPr>
              <a:t>Approach</a:t>
            </a:r>
            <a:endParaRPr lang="en-US" sz="1600" b="1" dirty="0">
              <a:ea typeface="+mn-ea"/>
              <a:cs typeface="Arial" pitchFamily="34" charset="0"/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>
                <a:ea typeface="+mn-ea"/>
                <a:cs typeface="Arial" pitchFamily="34" charset="0"/>
              </a:rPr>
              <a:t>Perform aqua-planet </a:t>
            </a:r>
            <a:r>
              <a:rPr lang="en-US" sz="1600" dirty="0">
                <a:ea typeface="+mn-ea"/>
                <a:cs typeface="Arial" pitchFamily="34" charset="0"/>
              </a:rPr>
              <a:t>model experiments with multiple horizontal </a:t>
            </a:r>
            <a:r>
              <a:rPr lang="en-US" sz="1600" dirty="0" smtClean="0">
                <a:ea typeface="+mn-ea"/>
                <a:cs typeface="Arial" pitchFamily="34" charset="0"/>
              </a:rPr>
              <a:t>resolutions</a:t>
            </a:r>
            <a:endParaRPr lang="en-US" sz="1600" dirty="0">
              <a:ea typeface="+mn-ea"/>
              <a:cs typeface="Arial" pitchFamily="34" charset="0"/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>
                <a:ea typeface="+mn-ea"/>
                <a:cs typeface="Arial" pitchFamily="34" charset="0"/>
              </a:rPr>
              <a:t>Separate </a:t>
            </a:r>
            <a:r>
              <a:rPr lang="en-US" sz="1600" dirty="0">
                <a:ea typeface="+mn-ea"/>
                <a:cs typeface="Arial" pitchFamily="34" charset="0"/>
              </a:rPr>
              <a:t>out the dynamic and thermodynamic components of </a:t>
            </a:r>
            <a:r>
              <a:rPr lang="en-US" sz="1600">
                <a:ea typeface="+mn-ea"/>
                <a:cs typeface="Arial" pitchFamily="34" charset="0"/>
              </a:rPr>
              <a:t>the </a:t>
            </a:r>
            <a:r>
              <a:rPr lang="en-US" sz="1600" smtClean="0">
                <a:ea typeface="+mn-ea"/>
                <a:cs typeface="Arial" pitchFamily="34" charset="0"/>
              </a:rPr>
              <a:t>simulation</a:t>
            </a:r>
            <a:endParaRPr lang="en-US" sz="1600" dirty="0">
              <a:ea typeface="+mn-ea"/>
              <a:cs typeface="Arial" pitchFamily="34" charset="0"/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>
                <a:ea typeface="+mn-ea"/>
                <a:cs typeface="Arial" pitchFamily="34" charset="0"/>
              </a:rPr>
              <a:t>Scale </a:t>
            </a:r>
            <a:r>
              <a:rPr lang="en-US" sz="1600" dirty="0">
                <a:ea typeface="+mn-ea"/>
                <a:cs typeface="Arial" pitchFamily="34" charset="0"/>
              </a:rPr>
              <a:t>the response of the precipitation percentiles into thermodynamic and dynamical factors </a:t>
            </a:r>
            <a:r>
              <a:rPr lang="en-US" sz="1600" dirty="0">
                <a:latin typeface="Calibri" charset="0"/>
                <a:ea typeface="ＭＳ Ｐゴシック" charset="0"/>
                <a:cs typeface="Arial" charset="0"/>
              </a:rPr>
              <a:t>conditioned on extreme precipitation </a:t>
            </a:r>
            <a:r>
              <a:rPr lang="en-US" sz="1600" dirty="0" smtClean="0">
                <a:latin typeface="Calibri" charset="0"/>
                <a:ea typeface="ＭＳ Ｐゴシック" charset="0"/>
                <a:cs typeface="Arial" charset="0"/>
              </a:rPr>
              <a:t>occurring</a:t>
            </a:r>
            <a:endParaRPr lang="en-US" sz="1600" dirty="0">
              <a:ea typeface="+mn-ea"/>
              <a:cs typeface="Arial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2400" y="112713"/>
            <a:ext cx="8915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+mn-lt"/>
                <a:ea typeface="ＭＳ Ｐゴシック" charset="0"/>
                <a:cs typeface="Arial" charset="0"/>
              </a:rPr>
              <a:t>The Robust Dynamical Contribution to Precipitation Extremes in Idealized Warming Simulations across Model Resolutions</a:t>
            </a:r>
            <a:endParaRPr lang="en-US" sz="2600" b="1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3581400" y="6151563"/>
            <a:ext cx="5486400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dirty="0"/>
              <a:t>Lu J, LR Leung, Q Yang, G Chen, WD Collins, F Li, ZJ Hou, and X Feng. 2014. “The Robust Dynamical Contribution to Precipitation Extremes in Idealized Warming Simulations across Model Resolutions.” </a:t>
            </a:r>
            <a:r>
              <a:rPr lang="en-US" sz="1000" i="1" dirty="0"/>
              <a:t>Geophysical Research Letters</a:t>
            </a:r>
            <a:r>
              <a:rPr lang="en-US" sz="1000" dirty="0"/>
              <a:t>, 41: 2971–2978. DOI:10.1002/2014GL059532.</a:t>
            </a:r>
            <a:endParaRPr lang="en-US" altLang="en-US" sz="1000" dirty="0">
              <a:latin typeface="Arial" pitchFamily="34" charset="0"/>
            </a:endParaRP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7696200" y="1295400"/>
            <a:ext cx="1447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PNNL</a:t>
            </a:r>
            <a:r>
              <a:rPr lang="en-US" altLang="en-US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scientists</a:t>
            </a:r>
            <a:r>
              <a:rPr lang="en-US" altLang="ja-JP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provide </a:t>
            </a:r>
            <a:r>
              <a:rPr lang="en-US" altLang="ja-JP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new insight into the mechanisms for the change of precipitation extremes by quantifying the dynamical contribution to </a:t>
            </a:r>
            <a:r>
              <a:rPr lang="en-US" altLang="ja-JP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it.</a:t>
            </a:r>
            <a:endParaRPr lang="en-US" altLang="en-US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3" name="Picture 1" descr="Fig2.ai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0850"/>
            <a:ext cx="4191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2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210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DOE-Sample-Slide-Highlights-Template</vt:lpstr>
      <vt:lpstr>PowerPoint Presentation</vt:lpstr>
    </vt:vector>
  </TitlesOfParts>
  <Company>PNNL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Lu-Slide-Robust Dynamical Contribution to Precip-GRL-May2014</dc:title>
  <dc:creator>JOvink</dc:creator>
  <dc:description/>
  <cp:lastModifiedBy>test</cp:lastModifiedBy>
  <cp:revision>14</cp:revision>
  <cp:lastPrinted>2011-05-11T17:30:12Z</cp:lastPrinted>
  <dcterms:created xsi:type="dcterms:W3CDTF">2012-10-05T18:57:41Z</dcterms:created>
  <dcterms:modified xsi:type="dcterms:W3CDTF">2014-05-19T23:51:22Z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EP6D6TSR2XSE-15-9</vt:lpwstr>
  </property>
  <property fmtid="{D5CDD505-2E9C-101B-9397-08002B2CF9AE}" pid="3" name="_dlc_DocIdItemGuid">
    <vt:lpwstr>911fad3e-52e2-4c13-bee4-bc40eaf09e24</vt:lpwstr>
  </property>
  <property fmtid="{D5CDD505-2E9C-101B-9397-08002B2CF9AE}" pid="4" name="_dlc_DocIdUrl">
    <vt:lpwstr>https://collaborate.pnl.gov/projects/asgc/research_highlights/_layouts/DocIdRedir.aspx?ID=EP6D6TSR2XSE-15-9, EP6D6TSR2XSE-15-9</vt:lpwstr>
  </property>
  <property fmtid="{D5CDD505-2E9C-101B-9397-08002B2CF9AE}" pid="5" name="Highlight">
    <vt:lpwstr>, </vt:lpwstr>
  </property>
  <property fmtid="{D5CDD505-2E9C-101B-9397-08002B2CF9AE}" pid="6" name="ContentTypeId">
    <vt:lpwstr>0x010100A22E315B1F3C42B49A0E90D2F9AB5AB100771696FA5A06D744BBBD3E3B24BA9988</vt:lpwstr>
  </property>
  <property fmtid="{D5CDD505-2E9C-101B-9397-08002B2CF9AE}" pid="7" name="ContentType">
    <vt:lpwstr>Slide</vt:lpwstr>
  </property>
  <property fmtid="{D5CDD505-2E9C-101B-9397-08002B2CF9AE}" pid="8" name="Presentation">
    <vt:lpwstr>Lu-Slide-Robust Dynamical Contribution to Precip-GRL-May2014</vt:lpwstr>
  </property>
  <property fmtid="{D5CDD505-2E9C-101B-9397-08002B2CF9AE}" pid="9" name="SlideDescription">
    <vt:lpwstr/>
  </property>
</Properties>
</file>