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7D2CD8B4-BFDE-FD4E-AAB6-9B95D2702F46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C77A1351-67B8-DC46-860B-6F322DDEA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66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9AB77AD6-0947-2349-98BA-4649BA12B2D9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1417E-EF4E-D247-A684-4E062F2E736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5EDA-A41C-8A45-92AD-3084C954F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13FE-74D9-4240-8277-7E1E3A2ACC22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A4B7E-A81E-8241-BEA9-AE12ABBD7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3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0BA09-18C5-6E45-9D07-A480A59B8294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73FD-7682-844E-8F04-973081A58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4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49862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3F101-4DF8-4A4D-923B-2F8BCCA0B100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7F83-1461-034B-9E31-81ED32366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0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3B42-5F23-4244-9EB2-6A52289471A0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55D6F-6728-CF49-A5E1-433DC745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1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BFB04-3000-6348-92E3-54389CBFC473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88A5-F439-8A41-B6DA-74986EE7E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D4EF-8A38-6D4A-B1F6-CDD64A39B495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968E-4792-374E-8B86-FD6D26C5B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1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8DBB-9962-B145-941F-11D7BED750BB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0049-A0A9-6545-9CAB-143CF6190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4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3F4AC-C188-5549-BFC5-1B2297E22EE5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EC083-1C4A-D04A-8EB4-811C12CE6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7FB9C-4F70-0243-8F15-A38D1EB0D5C6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0535B-532F-8445-B2EB-CCEC9BD8B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D3694-EB03-CF46-A94A-3EA9DCE021D6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2E30-851F-8746-8887-1336E030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3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EEBB4E9-F39D-604B-B25D-52EFA44A761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B35C957-CF80-AC4F-AD1A-697B29231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eg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arrow_gradcolor.imade.ai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829235"/>
            <a:ext cx="2133600" cy="3056965"/>
          </a:xfrm>
          <a:prstGeom prst="rect">
            <a:avLst/>
          </a:prstGeom>
        </p:spPr>
      </p:pic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3733799" y="4495800"/>
            <a:ext cx="5377113" cy="218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/>
              <a:t>This study </a:t>
            </a:r>
            <a:r>
              <a:rPr lang="en-US" sz="1500" dirty="0" smtClean="0"/>
              <a:t>discovered and explained a convergence behavior of the jet stream with increasing model horizontal resolution</a:t>
            </a:r>
            <a:endParaRPr lang="en-US" sz="15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The work suggests that models with 50km grid size might be close to fully capturing the jet stream dynamics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Findings offer a rule of thumb for the climate modeling centers to choose their AGCM resolution for the Coupled </a:t>
            </a:r>
            <a:r>
              <a:rPr lang="en-US" sz="1500" dirty="0"/>
              <a:t>Model Inter-Comparison P</a:t>
            </a:r>
            <a:r>
              <a:rPr lang="en-US" sz="1500" dirty="0" smtClean="0"/>
              <a:t>roject, phase 6</a:t>
            </a:r>
            <a:endParaRPr lang="en-US" sz="1500" dirty="0"/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066800"/>
            <a:ext cx="373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Better understand the systematic sensitivity of the jet stream to the horizontal resolution of 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aquaplanet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AGCMs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Develop a diagnostic framework for quantifying the dynamical convergence on jet stream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1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Perform aquaplanet </a:t>
            </a: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model experiments with multiple horizontal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resolutions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Apply finite-amplitude wave activity formalism to </a:t>
            </a: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v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orticity equation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Make use of the large </a:t>
            </a: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Peclet number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behavior of the quasi-two dimensional fluid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06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/>
              <a:t>Towards </a:t>
            </a:r>
            <a:r>
              <a:rPr lang="en-US" sz="2800" b="1" dirty="0"/>
              <a:t>the </a:t>
            </a:r>
            <a:r>
              <a:rPr lang="en-US" sz="2800" b="1" dirty="0" smtClean="0"/>
              <a:t>Dynamical Convergence </a:t>
            </a:r>
            <a:r>
              <a:rPr lang="en-US" sz="2800" b="1" dirty="0"/>
              <a:t>on the </a:t>
            </a:r>
            <a:r>
              <a:rPr lang="en-US" sz="2800" b="1" dirty="0" smtClean="0"/>
              <a:t>Jet Stream </a:t>
            </a:r>
            <a:r>
              <a:rPr lang="en-US" sz="2800" b="1" dirty="0"/>
              <a:t>in </a:t>
            </a:r>
            <a:r>
              <a:rPr lang="en-US" sz="2800" b="1" dirty="0" smtClean="0"/>
              <a:t>Aquaplanet </a:t>
            </a:r>
            <a:r>
              <a:rPr lang="en-US" sz="2800" b="1" dirty="0"/>
              <a:t>AGCMs </a:t>
            </a:r>
            <a:endParaRPr lang="en-US" sz="26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52400" y="5975682"/>
            <a:ext cx="3657600" cy="7386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50" dirty="0" smtClean="0"/>
              <a:t>Lu </a:t>
            </a:r>
            <a:r>
              <a:rPr lang="en-US" sz="1050" dirty="0"/>
              <a:t>J, G Chen, R Leung, D Burrows, Q Yang, K Sakaguchi, and S Hagos. 2015. “Towards the Dynamical Convergence on the Jet Stream in Aquaplanet AGCMs.” </a:t>
            </a:r>
            <a:r>
              <a:rPr lang="en-US" sz="1050" i="1" dirty="0"/>
              <a:t>Journal of Climate</a:t>
            </a:r>
            <a:r>
              <a:rPr lang="en-US" sz="1050" dirty="0" smtClean="0"/>
              <a:t>, </a:t>
            </a:r>
            <a:r>
              <a:rPr lang="en-US" sz="1050" dirty="0"/>
              <a:t>early online. DOI:10.1175/JCLI-D-14-00761.1.</a:t>
            </a:r>
            <a:endParaRPr lang="en-US" sz="1050" dirty="0">
              <a:latin typeface="Arial" charset="0"/>
            </a:endParaRP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3810000" y="3813160"/>
            <a:ext cx="5334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b="1" dirty="0" smtClean="0">
                <a:solidFill>
                  <a:srgbClr val="0000FF"/>
                </a:solidFill>
                <a:latin typeface="Arial" charset="0"/>
              </a:rPr>
              <a:t>The PNNL research</a:t>
            </a:r>
            <a:r>
              <a:rPr lang="ja-JP" altLang="en-US" sz="13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ja-JP" sz="1300" b="1" dirty="0" smtClean="0">
                <a:solidFill>
                  <a:srgbClr val="0000FF"/>
                </a:solidFill>
                <a:latin typeface="Arial" charset="0"/>
              </a:rPr>
              <a:t>team developed a novel wave activity budget diagnostic to explain the convergence behavior of the jet stream. </a:t>
            </a:r>
            <a:endParaRPr lang="en-US" sz="1300" b="1" dirty="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810000" y="990600"/>
            <a:ext cx="5257800" cy="2743200"/>
            <a:chOff x="417464" y="1041400"/>
            <a:chExt cx="9235528" cy="4539688"/>
          </a:xfrm>
        </p:grpSpPr>
        <p:pic>
          <p:nvPicPr>
            <p:cNvPr id="23" name="Picture 22" descr="Schematic2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464" y="2060882"/>
              <a:ext cx="3150917" cy="2243762"/>
            </a:xfrm>
            <a:prstGeom prst="rect">
              <a:avLst/>
            </a:prstGeom>
          </p:spPr>
        </p:pic>
        <p:grpSp>
          <p:nvGrpSpPr>
            <p:cNvPr id="24" name="Group 23"/>
            <p:cNvGrpSpPr/>
            <p:nvPr/>
          </p:nvGrpSpPr>
          <p:grpSpPr>
            <a:xfrm>
              <a:off x="896175" y="1041400"/>
              <a:ext cx="7333425" cy="4539688"/>
              <a:chOff x="160867" y="828087"/>
              <a:chExt cx="8051974" cy="4860008"/>
            </a:xfrm>
          </p:grpSpPr>
          <p:graphicFrame>
            <p:nvGraphicFramePr>
              <p:cNvPr id="27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86053520"/>
                  </p:ext>
                </p:extLst>
              </p:nvPr>
            </p:nvGraphicFramePr>
            <p:xfrm>
              <a:off x="160867" y="4771489"/>
              <a:ext cx="8051974" cy="9166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62" name="Document" r:id="rId7" imgW="5943600" imgH="685800" progId="Word.Document.12">
                      <p:embed/>
                    </p:oleObj>
                  </mc:Choice>
                  <mc:Fallback>
                    <p:oleObj name="Document" r:id="rId7" imgW="5943600" imgH="685800" progId="Word.Document.1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0867" y="4771489"/>
                            <a:ext cx="8051974" cy="9166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28" name="Picture 17" descr="Screen Shot 2014-05-01 at 4.42.00 PM.png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4131" y="828087"/>
                <a:ext cx="5621938" cy="738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9" name="Group 28"/>
              <p:cNvGrpSpPr/>
              <p:nvPr/>
            </p:nvGrpSpPr>
            <p:grpSpPr>
              <a:xfrm>
                <a:off x="3431464" y="1908998"/>
                <a:ext cx="1563869" cy="2696878"/>
                <a:chOff x="2432050" y="1586773"/>
                <a:chExt cx="2374900" cy="3648803"/>
              </a:xfrm>
            </p:grpSpPr>
            <p:sp>
              <p:nvSpPr>
                <p:cNvPr id="31" name="Right Arrow 30"/>
                <p:cNvSpPr/>
                <p:nvPr/>
              </p:nvSpPr>
              <p:spPr bwMode="auto">
                <a:xfrm rot="5400000">
                  <a:off x="1826418" y="2255045"/>
                  <a:ext cx="3586163" cy="2374900"/>
                </a:xfrm>
                <a:prstGeom prst="rightArrow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2924706">
                    <a:defRPr/>
                  </a:pPr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 bwMode="auto">
                <a:xfrm rot="16207659">
                  <a:off x="2128961" y="2359294"/>
                  <a:ext cx="2897193" cy="1352151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defTabSz="2924706">
                    <a:defRPr/>
                  </a:pPr>
                  <a:r>
                    <a:rPr lang="en-US" sz="1200" dirty="0">
                      <a:latin typeface="+mn-lt"/>
                      <a:cs typeface="Arial" charset="0"/>
                    </a:rPr>
                    <a:t>Area-</a:t>
                  </a:r>
                  <a:r>
                    <a:rPr lang="en-US" sz="1200" dirty="0" smtClean="0">
                      <a:latin typeface="+mn-lt"/>
                      <a:cs typeface="Arial" charset="0"/>
                    </a:rPr>
                    <a:t>coordinate</a:t>
                  </a:r>
                  <a:endParaRPr lang="en-US" sz="1200" dirty="0">
                    <a:latin typeface="+mn-lt"/>
                    <a:cs typeface="Arial" charset="0"/>
                  </a:endParaRPr>
                </a:p>
                <a:p>
                  <a:pPr defTabSz="2924706">
                    <a:defRPr/>
                  </a:pPr>
                  <a:r>
                    <a:rPr lang="en-US" sz="1200" dirty="0" smtClean="0">
                      <a:latin typeface="+mn-lt"/>
                      <a:cs typeface="Arial" charset="0"/>
                    </a:rPr>
                    <a:t>Transformation</a:t>
                  </a:r>
                  <a:endParaRPr lang="en-US" sz="1200" dirty="0">
                    <a:latin typeface="+mn-lt"/>
                    <a:cs typeface="Arial" charset="0"/>
                  </a:endParaRPr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1608667" y="4786918"/>
                <a:ext cx="5096932" cy="901177"/>
              </a:xfrm>
              <a:prstGeom prst="rect">
                <a:avLst/>
              </a:prstGeom>
              <a:noFill/>
              <a:ln w="19050" cmpd="sng">
                <a:solidFill>
                  <a:srgbClr val="000000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85341" tIns="42670" rIns="85341" bIns="42670" anchor="ctr"/>
              <a:lstStyle/>
              <a:p>
                <a:pPr algn="ctr" defTabSz="2924706">
                  <a:defRPr/>
                </a:pPr>
                <a:endParaRPr lang="en-US"/>
              </a:p>
            </p:txBody>
          </p:sp>
        </p:grpSp>
        <p:pic>
          <p:nvPicPr>
            <p:cNvPr id="25" name="Picture 24" descr="JetStreamDiagram.2.png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3933" y="2240875"/>
              <a:ext cx="3954964" cy="1882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7"/>
            <p:cNvSpPr txBox="1">
              <a:spLocks noChangeArrowheads="1"/>
            </p:cNvSpPr>
            <p:nvPr/>
          </p:nvSpPr>
          <p:spPr bwMode="auto">
            <a:xfrm>
              <a:off x="7779117" y="2205423"/>
              <a:ext cx="1873875" cy="625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5341" tIns="42670" rIns="85341" bIns="42670">
              <a:spAutoFit/>
            </a:bodyPr>
            <a:lstStyle>
              <a:lvl1pPr eaLnBrk="0" hangingPunct="0"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defTabSz="292417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defTabSz="292417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defTabSz="292417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defTabSz="2924175" eaLnBrk="0" fontAlgn="base" hangingPunct="0">
                <a:spcBef>
                  <a:spcPct val="0"/>
                </a:spcBef>
                <a:spcAft>
                  <a:spcPct val="0"/>
                </a:spcAft>
                <a:defRPr sz="5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50" b="1" dirty="0">
                  <a:solidFill>
                    <a:srgbClr val="3F5ACE"/>
                  </a:solidFill>
                </a:rPr>
                <a:t>low resolution                                                              </a:t>
              </a:r>
              <a:r>
                <a:rPr lang="en-US" sz="1050" b="1" dirty="0">
                  <a:solidFill>
                    <a:srgbClr val="D60000"/>
                  </a:solidFill>
                </a:rPr>
                <a:t>high resolution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Highlights-JC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Slide-Highlights-JC15.pot</Template>
  <TotalTime>223</TotalTime>
  <Words>209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Slide-Highlights-JC15</vt:lpstr>
      <vt:lpstr>Document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test</cp:lastModifiedBy>
  <cp:revision>20</cp:revision>
  <cp:lastPrinted>2011-05-11T17:30:12Z</cp:lastPrinted>
  <dcterms:created xsi:type="dcterms:W3CDTF">2012-10-05T18:57:41Z</dcterms:created>
  <dcterms:modified xsi:type="dcterms:W3CDTF">2015-08-03T18:50:34Z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