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78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8047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399" tIns="45700" rIns="91399" bIns="4570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eaVert" lIns="91399" tIns="45700" rIns="91399" bIns="4570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193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 lIns="91399" tIns="45700" rIns="91399" bIns="4570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 lIns="91399" tIns="45700" rIns="91399" bIns="4570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786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7284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</p:spPr>
        <p:txBody>
          <a:bodyPr lIns="91399" tIns="45700" rIns="91399" bIns="45700" anchor="t"/>
          <a:lstStyle>
            <a:lvl1pPr algn="l">
              <a:defRPr sz="39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lIns="91399" tIns="45700" rIns="91399" bIns="4570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99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9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9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9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9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98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98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9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776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399" tIns="45700" rIns="91399" bIns="4570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  <a:prstGeom prst="rect">
            <a:avLst/>
          </a:prstGeom>
        </p:spPr>
        <p:txBody>
          <a:bodyPr lIns="91399" tIns="45700" rIns="91399" bIns="4570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  <a:prstGeom prst="rect">
            <a:avLst/>
          </a:prstGeom>
        </p:spPr>
        <p:txBody>
          <a:bodyPr lIns="91399" tIns="45700" rIns="91399" bIns="4570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1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399" tIns="45700" rIns="91399" bIns="45700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  <a:prstGeom prst="rect">
            <a:avLst/>
          </a:prstGeom>
        </p:spPr>
        <p:txBody>
          <a:bodyPr lIns="91399" tIns="45700" rIns="91399" bIns="45700" anchor="b"/>
          <a:lstStyle>
            <a:lvl1pPr marL="0" indent="0">
              <a:buNone/>
              <a:defRPr sz="2400" b="1"/>
            </a:lvl1pPr>
            <a:lvl2pPr marL="456996" indent="0">
              <a:buNone/>
              <a:defRPr sz="2000" b="1"/>
            </a:lvl2pPr>
            <a:lvl3pPr marL="913996" indent="0">
              <a:buNone/>
              <a:defRPr sz="1800" b="1"/>
            </a:lvl3pPr>
            <a:lvl4pPr marL="1370992" indent="0">
              <a:buNone/>
              <a:defRPr sz="1600" b="1"/>
            </a:lvl4pPr>
            <a:lvl5pPr marL="1827989" indent="0">
              <a:buNone/>
              <a:defRPr sz="1600" b="1"/>
            </a:lvl5pPr>
            <a:lvl6pPr marL="2284988" indent="0">
              <a:buNone/>
              <a:defRPr sz="1600" b="1"/>
            </a:lvl6pPr>
            <a:lvl7pPr marL="2741984" indent="0">
              <a:buNone/>
              <a:defRPr sz="1600" b="1"/>
            </a:lvl7pPr>
            <a:lvl8pPr marL="3198982" indent="0">
              <a:buNone/>
              <a:defRPr sz="1600" b="1"/>
            </a:lvl8pPr>
            <a:lvl9pPr marL="365598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  <a:prstGeom prst="rect">
            <a:avLst/>
          </a:prstGeom>
        </p:spPr>
        <p:txBody>
          <a:bodyPr lIns="91399" tIns="45700" rIns="91399" bIns="4570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lIns="91399" tIns="45700" rIns="91399" bIns="45700" anchor="b"/>
          <a:lstStyle>
            <a:lvl1pPr marL="0" indent="0">
              <a:buNone/>
              <a:defRPr sz="2400" b="1"/>
            </a:lvl1pPr>
            <a:lvl2pPr marL="456996" indent="0">
              <a:buNone/>
              <a:defRPr sz="2000" b="1"/>
            </a:lvl2pPr>
            <a:lvl3pPr marL="913996" indent="0">
              <a:buNone/>
              <a:defRPr sz="1800" b="1"/>
            </a:lvl3pPr>
            <a:lvl4pPr marL="1370992" indent="0">
              <a:buNone/>
              <a:defRPr sz="1600" b="1"/>
            </a:lvl4pPr>
            <a:lvl5pPr marL="1827989" indent="0">
              <a:buNone/>
              <a:defRPr sz="1600" b="1"/>
            </a:lvl5pPr>
            <a:lvl6pPr marL="2284988" indent="0">
              <a:buNone/>
              <a:defRPr sz="1600" b="1"/>
            </a:lvl6pPr>
            <a:lvl7pPr marL="2741984" indent="0">
              <a:buNone/>
              <a:defRPr sz="1600" b="1"/>
            </a:lvl7pPr>
            <a:lvl8pPr marL="3198982" indent="0">
              <a:buNone/>
              <a:defRPr sz="1600" b="1"/>
            </a:lvl8pPr>
            <a:lvl9pPr marL="365598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 lIns="91399" tIns="45700" rIns="91399" bIns="4570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790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399" tIns="45700" rIns="91399" bIns="4570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338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674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lIns="91399" tIns="45700" rIns="91399" bIns="45700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lIns="91399" tIns="45700" rIns="91399" bIns="4570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1063"/>
          </a:xfrm>
          <a:prstGeom prst="rect">
            <a:avLst/>
          </a:prstGeom>
        </p:spPr>
        <p:txBody>
          <a:bodyPr lIns="91399" tIns="45700" rIns="91399" bIns="45700"/>
          <a:lstStyle>
            <a:lvl1pPr marL="0" indent="0">
              <a:buNone/>
              <a:defRPr sz="1400"/>
            </a:lvl1pPr>
            <a:lvl2pPr marL="456996" indent="0">
              <a:buNone/>
              <a:defRPr sz="1200"/>
            </a:lvl2pPr>
            <a:lvl3pPr marL="913996" indent="0">
              <a:buNone/>
              <a:defRPr sz="1000"/>
            </a:lvl3pPr>
            <a:lvl4pPr marL="1370992" indent="0">
              <a:buNone/>
              <a:defRPr sz="900"/>
            </a:lvl4pPr>
            <a:lvl5pPr marL="1827989" indent="0">
              <a:buNone/>
              <a:defRPr sz="900"/>
            </a:lvl5pPr>
            <a:lvl6pPr marL="2284988" indent="0">
              <a:buNone/>
              <a:defRPr sz="900"/>
            </a:lvl6pPr>
            <a:lvl7pPr marL="2741984" indent="0">
              <a:buNone/>
              <a:defRPr sz="900"/>
            </a:lvl7pPr>
            <a:lvl8pPr marL="3198982" indent="0">
              <a:buNone/>
              <a:defRPr sz="900"/>
            </a:lvl8pPr>
            <a:lvl9pPr marL="365598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03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8"/>
          </a:xfrm>
          <a:prstGeom prst="rect">
            <a:avLst/>
          </a:prstGeom>
        </p:spPr>
        <p:txBody>
          <a:bodyPr lIns="91399" tIns="45700" rIns="91399" bIns="45700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lIns="91399" tIns="45700" rIns="91399" bIns="45700"/>
          <a:lstStyle>
            <a:lvl1pPr marL="0" indent="0">
              <a:buNone/>
              <a:defRPr sz="3200"/>
            </a:lvl1pPr>
            <a:lvl2pPr marL="456996" indent="0">
              <a:buNone/>
              <a:defRPr sz="2800"/>
            </a:lvl2pPr>
            <a:lvl3pPr marL="913996" indent="0">
              <a:buNone/>
              <a:defRPr sz="2400"/>
            </a:lvl3pPr>
            <a:lvl4pPr marL="1370992" indent="0">
              <a:buNone/>
              <a:defRPr sz="2000"/>
            </a:lvl4pPr>
            <a:lvl5pPr marL="1827989" indent="0">
              <a:buNone/>
              <a:defRPr sz="2000"/>
            </a:lvl5pPr>
            <a:lvl6pPr marL="2284988" indent="0">
              <a:buNone/>
              <a:defRPr sz="2000"/>
            </a:lvl6pPr>
            <a:lvl7pPr marL="2741984" indent="0">
              <a:buNone/>
              <a:defRPr sz="2000"/>
            </a:lvl7pPr>
            <a:lvl8pPr marL="3198982" indent="0">
              <a:buNone/>
              <a:defRPr sz="2000"/>
            </a:lvl8pPr>
            <a:lvl9pPr marL="365598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0"/>
            <a:ext cx="5486400" cy="804862"/>
          </a:xfrm>
          <a:prstGeom prst="rect">
            <a:avLst/>
          </a:prstGeom>
        </p:spPr>
        <p:txBody>
          <a:bodyPr lIns="91399" tIns="45700" rIns="91399" bIns="45700"/>
          <a:lstStyle>
            <a:lvl1pPr marL="0" indent="0">
              <a:buNone/>
              <a:defRPr sz="1400"/>
            </a:lvl1pPr>
            <a:lvl2pPr marL="456996" indent="0">
              <a:buNone/>
              <a:defRPr sz="1200"/>
            </a:lvl2pPr>
            <a:lvl3pPr marL="913996" indent="0">
              <a:buNone/>
              <a:defRPr sz="1000"/>
            </a:lvl3pPr>
            <a:lvl4pPr marL="1370992" indent="0">
              <a:buNone/>
              <a:defRPr sz="900"/>
            </a:lvl4pPr>
            <a:lvl5pPr marL="1827989" indent="0">
              <a:buNone/>
              <a:defRPr sz="900"/>
            </a:lvl5pPr>
            <a:lvl6pPr marL="2284988" indent="0">
              <a:buNone/>
              <a:defRPr sz="900"/>
            </a:lvl6pPr>
            <a:lvl7pPr marL="2741984" indent="0">
              <a:buNone/>
              <a:defRPr sz="900"/>
            </a:lvl7pPr>
            <a:lvl8pPr marL="3198982" indent="0">
              <a:buNone/>
              <a:defRPr sz="900"/>
            </a:lvl8pPr>
            <a:lvl9pPr marL="365598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4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383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456996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48" indent="-342748" algn="l" defTabSz="456996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621" indent="-285624" algn="l" defTabSz="456996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493" indent="-228500" algn="l" defTabSz="456996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492" indent="-228500" algn="l" defTabSz="456996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488" indent="-228500" algn="l" defTabSz="456996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485" indent="-228500" algn="l" defTabSz="45699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484" indent="-228500" algn="l" defTabSz="45699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480" indent="-228500" algn="l" defTabSz="45699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478" indent="-228500" algn="l" defTabSz="45699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96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96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92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989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988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984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982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980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178750" y="135802"/>
            <a:ext cx="8718339" cy="6578182"/>
            <a:chOff x="-28421" y="76200"/>
            <a:chExt cx="9172421" cy="6620085"/>
          </a:xfrm>
        </p:grpSpPr>
        <p:pic>
          <p:nvPicPr>
            <p:cNvPr id="27" name="Picture 1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211638" y="620713"/>
              <a:ext cx="4681537" cy="36147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8" name="Rectangle 3"/>
            <p:cNvSpPr>
              <a:spLocks noChangeArrowheads="1"/>
            </p:cNvSpPr>
            <p:nvPr/>
          </p:nvSpPr>
          <p:spPr bwMode="auto">
            <a:xfrm>
              <a:off x="104195" y="3044757"/>
              <a:ext cx="3484563" cy="3332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207971" indent="-207971" algn="ctr" defTabSz="456943">
                <a:spcBef>
                  <a:spcPct val="15000"/>
                </a:spcBef>
              </a:pPr>
              <a:r>
                <a:rPr lang="en-US" b="1" dirty="0">
                  <a:solidFill>
                    <a:prstClr val="black"/>
                  </a:solidFill>
                  <a:latin typeface="Calibri" pitchFamily="34" charset="0"/>
                </a:rPr>
                <a:t>Approach</a:t>
              </a:r>
            </a:p>
            <a:p>
              <a:pPr marL="207971" indent="-207971" defTabSz="456943">
                <a:spcBef>
                  <a:spcPct val="15000"/>
                </a:spcBef>
                <a:buFontTx/>
                <a:buChar char="•"/>
              </a:pPr>
              <a:r>
                <a:rPr lang="en-US" dirty="0">
                  <a:solidFill>
                    <a:prstClr val="black"/>
                  </a:solidFill>
                  <a:latin typeface="Calibri" pitchFamily="34" charset="0"/>
                </a:rPr>
                <a:t>Document ozone implementation in the CMIP5 models, particularly those with interactive chemistry</a:t>
              </a:r>
            </a:p>
            <a:p>
              <a:pPr marL="207971" indent="-207971" defTabSz="456943">
                <a:spcBef>
                  <a:spcPct val="15000"/>
                </a:spcBef>
                <a:buFontTx/>
                <a:buChar char="•"/>
              </a:pPr>
              <a:r>
                <a:rPr lang="en-US" dirty="0">
                  <a:solidFill>
                    <a:prstClr val="black"/>
                  </a:solidFill>
                  <a:latin typeface="Calibri" pitchFamily="34" charset="0"/>
                </a:rPr>
                <a:t>Use </a:t>
              </a:r>
              <a:r>
                <a:rPr lang="en-US" dirty="0" err="1">
                  <a:solidFill>
                    <a:prstClr val="black"/>
                  </a:solidFill>
                  <a:latin typeface="Calibri" pitchFamily="34" charset="0"/>
                </a:rPr>
                <a:t>multimodel</a:t>
              </a:r>
              <a:r>
                <a:rPr lang="en-US" dirty="0">
                  <a:solidFill>
                    <a:prstClr val="black"/>
                  </a:solidFill>
                  <a:latin typeface="Calibri" pitchFamily="34" charset="0"/>
                </a:rPr>
                <a:t> means to provide overview and individual model scatter diagrams to understand sensitivity of the climate response to the model’s ozone forcing</a:t>
              </a:r>
            </a:p>
            <a:p>
              <a:pPr marL="207971" indent="-207971" defTabSz="456943">
                <a:spcBef>
                  <a:spcPct val="15000"/>
                </a:spcBef>
                <a:buFontTx/>
                <a:buChar char="•"/>
              </a:pPr>
              <a:endParaRPr lang="en-US" dirty="0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29" name="Rectangle 5"/>
            <p:cNvSpPr>
              <a:spLocks noChangeArrowheads="1"/>
            </p:cNvSpPr>
            <p:nvPr/>
          </p:nvSpPr>
          <p:spPr bwMode="auto">
            <a:xfrm>
              <a:off x="0" y="76200"/>
              <a:ext cx="9144000" cy="356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456943"/>
              <a:r>
                <a:rPr lang="en-US" sz="1700" u="sng">
                  <a:solidFill>
                    <a:prstClr val="black"/>
                  </a:solidFill>
                </a:rPr>
                <a:t>Long-term ozone changes and associated climate impacts in CMIP5 simulations</a:t>
              </a:r>
              <a:endParaRPr lang="en-US" sz="1700" u="sng">
                <a:solidFill>
                  <a:prstClr val="black"/>
                </a:solidFill>
                <a:latin typeface="Myriad Web Pro Condensed" pitchFamily="34" charset="0"/>
              </a:endParaRPr>
            </a:p>
          </p:txBody>
        </p:sp>
        <p:sp>
          <p:nvSpPr>
            <p:cNvPr id="30" name="Rectangle 19"/>
            <p:cNvSpPr>
              <a:spLocks noChangeArrowheads="1"/>
            </p:cNvSpPr>
            <p:nvPr/>
          </p:nvSpPr>
          <p:spPr bwMode="auto">
            <a:xfrm>
              <a:off x="4495800" y="685800"/>
              <a:ext cx="4343400" cy="37168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>
              <a:spAutoFit/>
            </a:bodyPr>
            <a:lstStyle/>
            <a:p>
              <a:pPr defTabSz="456943"/>
              <a:endParaRPr lang="en-US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31" name="Rectangle 20"/>
            <p:cNvSpPr>
              <a:spLocks noChangeArrowheads="1"/>
            </p:cNvSpPr>
            <p:nvPr/>
          </p:nvSpPr>
          <p:spPr bwMode="auto">
            <a:xfrm>
              <a:off x="4343400" y="914400"/>
              <a:ext cx="4419600" cy="37168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>
              <a:spAutoFit/>
            </a:bodyPr>
            <a:lstStyle/>
            <a:p>
              <a:pPr defTabSz="456943"/>
              <a:endParaRPr lang="en-US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32" name="TextBox 24"/>
            <p:cNvSpPr txBox="1">
              <a:spLocks noChangeArrowheads="1"/>
            </p:cNvSpPr>
            <p:nvPr/>
          </p:nvSpPr>
          <p:spPr bwMode="auto">
            <a:xfrm>
              <a:off x="3708400" y="3933825"/>
              <a:ext cx="5435600" cy="2106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456943"/>
              <a:r>
                <a:rPr lang="en-US" b="1" dirty="0">
                  <a:solidFill>
                    <a:prstClr val="black"/>
                  </a:solidFill>
                  <a:latin typeface="Calibri" pitchFamily="34" charset="0"/>
                </a:rPr>
                <a:t>Impact</a:t>
              </a:r>
            </a:p>
            <a:p>
              <a:pPr defTabSz="456943"/>
              <a:r>
                <a:rPr lang="en-US" sz="1400" dirty="0">
                  <a:solidFill>
                    <a:prstClr val="black"/>
                  </a:solidFill>
                </a:rPr>
                <a:t>All CMIP5 models consider past ozone depletion and future ozone recovery, a significant advance over CMIP3. While the </a:t>
              </a:r>
              <a:r>
                <a:rPr lang="en-US" sz="1400" dirty="0" err="1">
                  <a:solidFill>
                    <a:prstClr val="black"/>
                  </a:solidFill>
                </a:rPr>
                <a:t>multimodel</a:t>
              </a:r>
              <a:r>
                <a:rPr lang="en-US" sz="1400" dirty="0">
                  <a:solidFill>
                    <a:prstClr val="black"/>
                  </a:solidFill>
                </a:rPr>
                <a:t> mean ozone agrees well with observations, individual models deviate. Future Southern Hemisphere summer-time circulation changes are sensitive to rates of both ozone recovery and GHG increases, with RCP2.6 showing a weak </a:t>
              </a:r>
              <a:r>
                <a:rPr lang="en-US" sz="1400" dirty="0" err="1">
                  <a:solidFill>
                    <a:prstClr val="black"/>
                  </a:solidFill>
                </a:rPr>
                <a:t>equatorward</a:t>
              </a:r>
              <a:r>
                <a:rPr lang="en-US" sz="1400" dirty="0">
                  <a:solidFill>
                    <a:prstClr val="black"/>
                  </a:solidFill>
                </a:rPr>
                <a:t> shift in the SH jet and RCP8.5 a robust </a:t>
              </a:r>
              <a:r>
                <a:rPr lang="en-US" sz="1400" dirty="0" err="1">
                  <a:solidFill>
                    <a:prstClr val="black"/>
                  </a:solidFill>
                </a:rPr>
                <a:t>poleward</a:t>
              </a:r>
              <a:r>
                <a:rPr lang="en-US" sz="1400" dirty="0">
                  <a:solidFill>
                    <a:prstClr val="black"/>
                  </a:solidFill>
                </a:rPr>
                <a:t> shift</a:t>
              </a:r>
              <a:endParaRPr lang="en-US" sz="1400" dirty="0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219200" y="6324600"/>
              <a:ext cx="6629400" cy="37168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defTabSz="456943">
                <a:defRPr/>
              </a:pPr>
              <a:r>
                <a:rPr lang="en-US" sz="900" dirty="0" err="1">
                  <a:solidFill>
                    <a:srgbClr val="000000"/>
                  </a:solidFill>
                  <a:ea typeface="ＭＳ Ｐゴシック" pitchFamily="84" charset="-128"/>
                  <a:cs typeface="ＭＳ Ｐゴシック" pitchFamily="84" charset="-128"/>
                </a:rPr>
                <a:t>Eyring</a:t>
              </a:r>
              <a:r>
                <a:rPr lang="en-US" sz="900" dirty="0">
                  <a:solidFill>
                    <a:srgbClr val="000000"/>
                  </a:solidFill>
                  <a:ea typeface="ＭＳ Ｐゴシック" pitchFamily="84" charset="-128"/>
                  <a:cs typeface="ＭＳ Ｐゴシック" pitchFamily="84" charset="-128"/>
                </a:rPr>
                <a:t> V.F., Arblaster J.M., I. </a:t>
              </a:r>
              <a:r>
                <a:rPr lang="en-US" sz="900" dirty="0" err="1">
                  <a:solidFill>
                    <a:srgbClr val="000000"/>
                  </a:solidFill>
                  <a:ea typeface="ＭＳ Ｐゴシック" pitchFamily="84" charset="-128"/>
                  <a:cs typeface="ＭＳ Ｐゴシック" pitchFamily="84" charset="-128"/>
                </a:rPr>
                <a:t>Cionni</a:t>
              </a:r>
              <a:r>
                <a:rPr lang="en-US" sz="900" dirty="0">
                  <a:solidFill>
                    <a:srgbClr val="000000"/>
                  </a:solidFill>
                  <a:ea typeface="ＭＳ Ｐゴシック" pitchFamily="84" charset="-128"/>
                  <a:cs typeface="ＭＳ Ｐゴシック" pitchFamily="84" charset="-128"/>
                </a:rPr>
                <a:t>, J. </a:t>
              </a:r>
              <a:r>
                <a:rPr lang="en-US" sz="900" dirty="0" err="1">
                  <a:solidFill>
                    <a:srgbClr val="000000"/>
                  </a:solidFill>
                  <a:ea typeface="ＭＳ Ｐゴシック" pitchFamily="84" charset="-128"/>
                  <a:cs typeface="ＭＳ Ｐゴシック" pitchFamily="84" charset="-128"/>
                </a:rPr>
                <a:t>Sedlacek</a:t>
              </a:r>
              <a:r>
                <a:rPr lang="en-US" sz="900" dirty="0">
                  <a:solidFill>
                    <a:srgbClr val="000000"/>
                  </a:solidFill>
                  <a:ea typeface="ＭＳ Ｐゴシック" pitchFamily="84" charset="-128"/>
                  <a:cs typeface="ＭＳ Ｐゴシック" pitchFamily="84" charset="-128"/>
                </a:rPr>
                <a:t>, J. </a:t>
              </a:r>
              <a:r>
                <a:rPr lang="en-US" sz="900" dirty="0" err="1">
                  <a:solidFill>
                    <a:srgbClr val="000000"/>
                  </a:solidFill>
                  <a:ea typeface="ＭＳ Ｐゴシック" pitchFamily="84" charset="-128"/>
                  <a:cs typeface="ＭＳ Ｐゴシック" pitchFamily="84" charset="-128"/>
                </a:rPr>
                <a:t>Perlwitz</a:t>
              </a:r>
              <a:r>
                <a:rPr lang="en-US" sz="900" dirty="0">
                  <a:solidFill>
                    <a:srgbClr val="000000"/>
                  </a:solidFill>
                  <a:ea typeface="ＭＳ Ｐゴシック" pitchFamily="84" charset="-128"/>
                  <a:cs typeface="ＭＳ Ｐゴシック" pitchFamily="84" charset="-128"/>
                </a:rPr>
                <a:t> and co-authors</a:t>
              </a:r>
              <a:r>
                <a:rPr lang="en-US" sz="900" b="1" dirty="0">
                  <a:solidFill>
                    <a:srgbClr val="000000"/>
                  </a:solidFill>
                  <a:ea typeface="ＭＳ Ｐゴシック" pitchFamily="84" charset="-128"/>
                  <a:cs typeface="ＭＳ Ｐゴシック" pitchFamily="84" charset="-128"/>
                </a:rPr>
                <a:t>  </a:t>
              </a:r>
              <a:r>
                <a:rPr lang="en-US" sz="900" dirty="0">
                  <a:solidFill>
                    <a:srgbClr val="000000"/>
                  </a:solidFill>
                  <a:ea typeface="ＭＳ Ｐゴシック" pitchFamily="84" charset="-128"/>
                  <a:cs typeface="ＭＳ Ｐゴシック" pitchFamily="84" charset="-128"/>
                </a:rPr>
                <a:t>2013: </a:t>
              </a:r>
              <a:r>
                <a:rPr lang="en-US" sz="900" dirty="0">
                  <a:solidFill>
                    <a:prstClr val="black"/>
                  </a:solidFill>
                </a:rPr>
                <a:t>Long-term ozone changes and associated climate impacts in CMIP5 simulations</a:t>
              </a:r>
              <a:r>
                <a:rPr lang="en-US" sz="900" dirty="0">
                  <a:solidFill>
                    <a:srgbClr val="000000"/>
                  </a:solidFill>
                  <a:ea typeface="ＭＳ Ｐゴシック" pitchFamily="84" charset="-128"/>
                  <a:cs typeface="ＭＳ Ｐゴシック" pitchFamily="84" charset="-128"/>
                </a:rPr>
                <a:t>, </a:t>
              </a:r>
              <a:r>
                <a:rPr lang="en-US" sz="900" i="1" dirty="0">
                  <a:solidFill>
                    <a:srgbClr val="000000"/>
                  </a:solidFill>
                  <a:ea typeface="ＭＳ Ｐゴシック" pitchFamily="84" charset="-128"/>
                  <a:cs typeface="ＭＳ Ｐゴシック" pitchFamily="84" charset="-128"/>
                </a:rPr>
                <a:t>J </a:t>
              </a:r>
              <a:r>
                <a:rPr lang="en-US" sz="900" i="1" dirty="0" err="1">
                  <a:solidFill>
                    <a:srgbClr val="000000"/>
                  </a:solidFill>
                  <a:ea typeface="ＭＳ Ｐゴシック" pitchFamily="84" charset="-128"/>
                  <a:cs typeface="ＭＳ Ｐゴシック" pitchFamily="84" charset="-128"/>
                </a:rPr>
                <a:t>Geophys</a:t>
              </a:r>
              <a:r>
                <a:rPr lang="en-US" sz="900" i="1" dirty="0">
                  <a:solidFill>
                    <a:srgbClr val="000000"/>
                  </a:solidFill>
                  <a:ea typeface="ＭＳ Ｐゴシック" pitchFamily="84" charset="-128"/>
                  <a:cs typeface="ＭＳ Ｐゴシック" pitchFamily="84" charset="-128"/>
                </a:rPr>
                <a:t>. Res</a:t>
              </a:r>
              <a:r>
                <a:rPr lang="en-US" sz="900" dirty="0">
                  <a:solidFill>
                    <a:srgbClr val="000000"/>
                  </a:solidFill>
                  <a:ea typeface="ＭＳ Ｐゴシック" pitchFamily="84" charset="-128"/>
                  <a:cs typeface="ＭＳ Ｐゴシック" pitchFamily="84" charset="-128"/>
                </a:rPr>
                <a:t>., accepted</a:t>
              </a:r>
              <a:endParaRPr lang="en-US" sz="900" dirty="0">
                <a:solidFill>
                  <a:prstClr val="black"/>
                </a:solidFill>
                <a:ea typeface="ＭＳ Ｐゴシック" pitchFamily="84" charset="-128"/>
                <a:cs typeface="Calibri"/>
              </a:endParaRPr>
            </a:p>
          </p:txBody>
        </p:sp>
        <p:sp>
          <p:nvSpPr>
            <p:cNvPr id="34" name="TextBox 24"/>
            <p:cNvSpPr txBox="1">
              <a:spLocks noChangeArrowheads="1"/>
            </p:cNvSpPr>
            <p:nvPr/>
          </p:nvSpPr>
          <p:spPr bwMode="auto">
            <a:xfrm>
              <a:off x="-28421" y="580519"/>
              <a:ext cx="3887787" cy="26017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456943"/>
              <a:r>
                <a:rPr lang="en-US" b="1" dirty="0">
                  <a:solidFill>
                    <a:prstClr val="black"/>
                  </a:solidFill>
                  <a:latin typeface="Calibri" pitchFamily="34" charset="0"/>
                </a:rPr>
                <a:t>Objective</a:t>
              </a:r>
            </a:p>
            <a:p>
              <a:pPr defTabSz="456943"/>
              <a:r>
                <a:rPr lang="en-US" dirty="0">
                  <a:solidFill>
                    <a:prstClr val="black"/>
                  </a:solidFill>
                </a:rPr>
                <a:t>Undertake a </a:t>
              </a:r>
              <a:r>
                <a:rPr lang="en-US" dirty="0" err="1">
                  <a:solidFill>
                    <a:prstClr val="black"/>
                  </a:solidFill>
                </a:rPr>
                <a:t>multimodel</a:t>
              </a:r>
              <a:r>
                <a:rPr lang="en-US" dirty="0">
                  <a:solidFill>
                    <a:prstClr val="black"/>
                  </a:solidFill>
                </a:rPr>
                <a:t> assessment of ozone in the CMIP5 models and assess its influence on stratospheric temperature trends and the Southern Hemisphere atmospheric circulation in relation to GHG changes</a:t>
              </a:r>
              <a:endParaRPr lang="en-US" dirty="0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35" name="Freeform 34"/>
            <p:cNvSpPr/>
            <p:nvPr/>
          </p:nvSpPr>
          <p:spPr>
            <a:xfrm>
              <a:off x="4273550" y="3500438"/>
              <a:ext cx="4330700" cy="368300"/>
            </a:xfrm>
            <a:custGeom>
              <a:avLst/>
              <a:gdLst>
                <a:gd name="connsiteX0" fmla="*/ 1562100 w 4330700"/>
                <a:gd name="connsiteY0" fmla="*/ 50800 h 368300"/>
                <a:gd name="connsiteX1" fmla="*/ 3911600 w 4330700"/>
                <a:gd name="connsiteY1" fmla="*/ 0 h 368300"/>
                <a:gd name="connsiteX2" fmla="*/ 3835400 w 4330700"/>
                <a:gd name="connsiteY2" fmla="*/ 165100 h 368300"/>
                <a:gd name="connsiteX3" fmla="*/ 4330700 w 4330700"/>
                <a:gd name="connsiteY3" fmla="*/ 177800 h 368300"/>
                <a:gd name="connsiteX4" fmla="*/ 4254500 w 4330700"/>
                <a:gd name="connsiteY4" fmla="*/ 368300 h 368300"/>
                <a:gd name="connsiteX5" fmla="*/ 0 w 4330700"/>
                <a:gd name="connsiteY5" fmla="*/ 355600 h 368300"/>
                <a:gd name="connsiteX6" fmla="*/ 50800 w 4330700"/>
                <a:gd name="connsiteY6" fmla="*/ 177800 h 368300"/>
                <a:gd name="connsiteX7" fmla="*/ 1612900 w 4330700"/>
                <a:gd name="connsiteY7" fmla="*/ 139700 h 368300"/>
                <a:gd name="connsiteX8" fmla="*/ 1562100 w 4330700"/>
                <a:gd name="connsiteY8" fmla="*/ 50800 h 368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330700" h="368300">
                  <a:moveTo>
                    <a:pt x="1562100" y="50800"/>
                  </a:moveTo>
                  <a:lnTo>
                    <a:pt x="3911600" y="0"/>
                  </a:lnTo>
                  <a:lnTo>
                    <a:pt x="3835400" y="165100"/>
                  </a:lnTo>
                  <a:lnTo>
                    <a:pt x="4330700" y="177800"/>
                  </a:lnTo>
                  <a:lnTo>
                    <a:pt x="4254500" y="368300"/>
                  </a:lnTo>
                  <a:lnTo>
                    <a:pt x="0" y="355600"/>
                  </a:lnTo>
                  <a:lnTo>
                    <a:pt x="50800" y="177800"/>
                  </a:lnTo>
                  <a:lnTo>
                    <a:pt x="1612900" y="139700"/>
                  </a:lnTo>
                  <a:lnTo>
                    <a:pt x="1562100" y="50800"/>
                  </a:lnTo>
                  <a:close/>
                </a:path>
              </a:pathLst>
            </a:custGeom>
            <a:noFill/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6943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>
            <a:xfrm flipV="1">
              <a:off x="8243888" y="3500438"/>
              <a:ext cx="431800" cy="14446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9"/>
            <p:cNvSpPr txBox="1">
              <a:spLocks noChangeArrowheads="1"/>
            </p:cNvSpPr>
            <p:nvPr/>
          </p:nvSpPr>
          <p:spPr bwMode="auto">
            <a:xfrm>
              <a:off x="8594725" y="3284538"/>
              <a:ext cx="516405" cy="294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456943"/>
              <a:r>
                <a:rPr lang="en-US" sz="1300">
                  <a:solidFill>
                    <a:prstClr val="black"/>
                  </a:solidFill>
                </a:rPr>
                <a:t>Obs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15532285"/>
      </p:ext>
    </p:extLst>
  </p:cSld>
  <p:clrMapOvr>
    <a:masterClrMapping/>
  </p:clrMapOvr>
</p:sld>
</file>

<file path=ppt/theme/theme1.xml><?xml version="1.0" encoding="utf-8"?>
<a:theme xmlns:a="http://schemas.openxmlformats.org/drawingml/2006/main" name="DOE-CA_Site_Review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184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DOE-CA_Site_Review_Template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test</cp:lastModifiedBy>
  <cp:revision>1</cp:revision>
  <dcterms:created xsi:type="dcterms:W3CDTF">2014-12-09T19:58:09Z</dcterms:created>
  <dcterms:modified xsi:type="dcterms:W3CDTF">2014-12-09T19:59:20Z</dcterms:modified>
</cp:coreProperties>
</file>