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95" d="100"/>
          <a:sy n="195" d="100"/>
        </p:scale>
        <p:origin x="-488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165C-59FC-EB43-AEEC-F76C3B7A814A}" type="datetimeFigureOut">
              <a:rPr kumimoji="1" lang="zh-CN" altLang="en-US" smtClean="0"/>
              <a:t>10/26/14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AF90-3D89-7940-815C-0E5CA423FD4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14845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165C-59FC-EB43-AEEC-F76C3B7A814A}" type="datetimeFigureOut">
              <a:rPr kumimoji="1" lang="zh-CN" altLang="en-US" smtClean="0"/>
              <a:t>10/26/14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AF90-3D89-7940-815C-0E5CA423FD4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4495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165C-59FC-EB43-AEEC-F76C3B7A814A}" type="datetimeFigureOut">
              <a:rPr kumimoji="1" lang="zh-CN" altLang="en-US" smtClean="0"/>
              <a:t>10/26/14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AF90-3D89-7940-815C-0E5CA423FD4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19686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165C-59FC-EB43-AEEC-F76C3B7A814A}" type="datetimeFigureOut">
              <a:rPr kumimoji="1" lang="zh-CN" altLang="en-US" smtClean="0"/>
              <a:t>10/26/14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AF90-3D89-7940-815C-0E5CA423FD4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2812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165C-59FC-EB43-AEEC-F76C3B7A814A}" type="datetimeFigureOut">
              <a:rPr kumimoji="1" lang="zh-CN" altLang="en-US" smtClean="0"/>
              <a:t>10/26/14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AF90-3D89-7940-815C-0E5CA423FD4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4580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165C-59FC-EB43-AEEC-F76C3B7A814A}" type="datetimeFigureOut">
              <a:rPr kumimoji="1" lang="zh-CN" altLang="en-US" smtClean="0"/>
              <a:t>10/26/14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AF90-3D89-7940-815C-0E5CA423FD4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12229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165C-59FC-EB43-AEEC-F76C3B7A814A}" type="datetimeFigureOut">
              <a:rPr kumimoji="1" lang="zh-CN" altLang="en-US" smtClean="0"/>
              <a:t>10/26/14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AF90-3D89-7940-815C-0E5CA423FD4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1236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165C-59FC-EB43-AEEC-F76C3B7A814A}" type="datetimeFigureOut">
              <a:rPr kumimoji="1" lang="zh-CN" altLang="en-US" smtClean="0"/>
              <a:t>10/26/14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AF90-3D89-7940-815C-0E5CA423FD4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0934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165C-59FC-EB43-AEEC-F76C3B7A814A}" type="datetimeFigureOut">
              <a:rPr kumimoji="1" lang="zh-CN" altLang="en-US" smtClean="0"/>
              <a:t>10/26/14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AF90-3D89-7940-815C-0E5CA423FD4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7834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165C-59FC-EB43-AEEC-F76C3B7A814A}" type="datetimeFigureOut">
              <a:rPr kumimoji="1" lang="zh-CN" altLang="en-US" smtClean="0"/>
              <a:t>10/26/14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AF90-3D89-7940-815C-0E5CA423FD4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29656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2165C-59FC-EB43-AEEC-F76C3B7A814A}" type="datetimeFigureOut">
              <a:rPr kumimoji="1" lang="zh-CN" altLang="en-US" smtClean="0"/>
              <a:t>10/26/14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AAF90-3D89-7940-815C-0E5CA423FD4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24720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2165C-59FC-EB43-AEEC-F76C3B7A814A}" type="datetimeFigureOut">
              <a:rPr kumimoji="1" lang="zh-CN" altLang="en-US" smtClean="0"/>
              <a:t>10/26/14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AAF90-3D89-7940-815C-0E5CA423FD4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3508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2400" b="1" dirty="0" smtClean="0"/>
              <a:t>Improving representation of heterogeneous </a:t>
            </a:r>
            <a:r>
              <a:rPr lang="en-US" altLang="zh-CN" sz="2400" b="1" dirty="0"/>
              <a:t>ice nucleation in the Community Atmospheric Model version 5</a:t>
            </a:r>
            <a:r>
              <a:rPr lang="zh-CN" altLang="zh-CN" sz="2400" dirty="0"/>
              <a:t> </a:t>
            </a:r>
            <a:endParaRPr lang="en-US" sz="2400" b="1" dirty="0">
              <a:latin typeface="Myriad Web Pro Condensed" charset="0"/>
              <a:cs typeface="Arial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6396335"/>
            <a:ext cx="9144000" cy="461665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 smtClean="0">
                <a:latin typeface="Times New Roman"/>
                <a:cs typeface="Times New Roman"/>
              </a:rPr>
              <a:t>Wang, Y., Liu, X., </a:t>
            </a:r>
            <a:r>
              <a:rPr lang="en-US" altLang="zh-CN" sz="1200" dirty="0" err="1" smtClean="0">
                <a:latin typeface="Times New Roman"/>
                <a:cs typeface="Times New Roman"/>
              </a:rPr>
              <a:t>Hoose</a:t>
            </a:r>
            <a:r>
              <a:rPr lang="en-US" altLang="zh-CN" sz="1200" dirty="0" smtClean="0">
                <a:latin typeface="Times New Roman"/>
                <a:cs typeface="Times New Roman"/>
              </a:rPr>
              <a:t>, C., and Wang, B.: Different contact angle distributions for heterogeneous ice nucleation in the Community Atmospheric Model version 5, Atmos. Chem. Phys., 14, 10411-10430, doi:10.5194/acp-14-10411-2014, 2014.</a:t>
            </a:r>
            <a:r>
              <a:rPr lang="zh-CN" altLang="zh-CN" sz="1200" dirty="0" smtClean="0">
                <a:latin typeface="Times New Roman"/>
                <a:cs typeface="Times New Roman"/>
              </a:rPr>
              <a:t> </a:t>
            </a:r>
            <a:endParaRPr lang="zh-CN" altLang="en-US" sz="1200" dirty="0">
              <a:latin typeface="Times New Roman"/>
              <a:cs typeface="Times New Roman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1" y="799699"/>
            <a:ext cx="4993013" cy="6101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altLang="zh-CN" b="1" dirty="0">
                <a:cs typeface="Arial" charset="0"/>
              </a:rPr>
              <a:t>Objective</a:t>
            </a:r>
          </a:p>
          <a:p>
            <a:pPr marL="285750" indent="-285750" algn="just">
              <a:spcBef>
                <a:spcPct val="15000"/>
              </a:spcBef>
              <a:buFont typeface="Wingdings" charset="2"/>
              <a:buChar char="l"/>
              <a:defRPr/>
            </a:pPr>
            <a:r>
              <a:rPr lang="en-US" altLang="zh-CN" sz="1600" dirty="0">
                <a:cs typeface="Arial" charset="0"/>
              </a:rPr>
              <a:t>To </a:t>
            </a:r>
            <a:r>
              <a:rPr lang="en-US" altLang="zh-CN" sz="1600" dirty="0" smtClean="0">
                <a:cs typeface="Arial" charset="0"/>
              </a:rPr>
              <a:t>develop and implement </a:t>
            </a:r>
            <a:r>
              <a:rPr lang="en-US" altLang="zh-CN" sz="1600" dirty="0">
                <a:cs typeface="Arial" charset="0"/>
              </a:rPr>
              <a:t>a </a:t>
            </a:r>
            <a:r>
              <a:rPr lang="en-US" altLang="zh-CN" sz="1600" dirty="0" smtClean="0">
                <a:cs typeface="Arial" charset="0"/>
              </a:rPr>
              <a:t>physically-based heterogeneous ice nucleation parameterization in CAM5;</a:t>
            </a:r>
            <a:endParaRPr lang="en-US" altLang="zh-CN" sz="1600" dirty="0">
              <a:cs typeface="Arial" charset="0"/>
            </a:endParaRPr>
          </a:p>
          <a:p>
            <a:pPr marL="285750" indent="-285750" algn="just">
              <a:spcBef>
                <a:spcPct val="15000"/>
              </a:spcBef>
              <a:buFont typeface="Wingdings" charset="2"/>
              <a:buChar char="l"/>
              <a:defRPr/>
            </a:pPr>
            <a:r>
              <a:rPr lang="en-US" altLang="zh-CN" sz="1600" dirty="0" smtClean="0">
                <a:cs typeface="Arial" charset="0"/>
              </a:rPr>
              <a:t>To better represent the dust ice nucleation behavior by </a:t>
            </a:r>
            <a:r>
              <a:rPr lang="en-US" altLang="zh-CN" sz="1600" dirty="0">
                <a:cs typeface="Arial" charset="0"/>
              </a:rPr>
              <a:t>introducing the </a:t>
            </a:r>
            <a:r>
              <a:rPr lang="en-US" altLang="zh-CN" sz="1600" dirty="0" smtClean="0">
                <a:cs typeface="Arial" charset="0"/>
              </a:rPr>
              <a:t>probability distribution function (PDF) </a:t>
            </a:r>
            <a:r>
              <a:rPr lang="en-US" altLang="zh-CN" sz="1600" dirty="0">
                <a:cs typeface="Arial" charset="0"/>
              </a:rPr>
              <a:t>distribution </a:t>
            </a:r>
            <a:r>
              <a:rPr lang="en-US" altLang="zh-CN" sz="1600" dirty="0" smtClean="0">
                <a:cs typeface="Arial" charset="0"/>
              </a:rPr>
              <a:t>of </a:t>
            </a:r>
            <a:r>
              <a:rPr lang="en-US" altLang="zh-CN" sz="1600" dirty="0" smtClean="0">
                <a:sym typeface="Symbol"/>
              </a:rPr>
              <a:t>contact angle (</a:t>
            </a:r>
            <a:r>
              <a:rPr lang="en-US" altLang="zh-CN" sz="1600" i="1" dirty="0" smtClean="0">
                <a:sym typeface="Symbol"/>
              </a:rPr>
              <a:t></a:t>
            </a:r>
            <a:r>
              <a:rPr lang="en-US" altLang="zh-CN" sz="1600" dirty="0" smtClean="0">
                <a:sym typeface="Symbol"/>
              </a:rPr>
              <a:t>)</a:t>
            </a:r>
            <a:r>
              <a:rPr lang="en-US" altLang="zh-CN" sz="1600" i="1" dirty="0" smtClean="0">
                <a:sym typeface="Symbol"/>
              </a:rPr>
              <a:t> </a:t>
            </a:r>
            <a:r>
              <a:rPr lang="en-US" altLang="zh-CN" sz="1600" dirty="0" smtClean="0">
                <a:cs typeface="Arial" charset="0"/>
                <a:sym typeface="Symbol"/>
              </a:rPr>
              <a:t>constrained with observation data</a:t>
            </a:r>
            <a:r>
              <a:rPr lang="en-US" altLang="zh-CN" sz="1600" dirty="0" smtClean="0">
                <a:cs typeface="Arial" charset="0"/>
              </a:rPr>
              <a:t>. 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altLang="zh-CN" sz="1600" b="1" dirty="0">
                <a:cs typeface="Arial" charset="0"/>
              </a:rPr>
              <a:t>Approach</a:t>
            </a:r>
          </a:p>
          <a:p>
            <a:pPr marL="285750" indent="-285750" algn="just">
              <a:spcBef>
                <a:spcPct val="15000"/>
              </a:spcBef>
              <a:buFont typeface="Wingdings" charset="2"/>
              <a:buChar char="l"/>
              <a:defRPr/>
            </a:pPr>
            <a:r>
              <a:rPr lang="en-US" altLang="zh-CN" sz="1600" dirty="0" smtClean="0">
                <a:cs typeface="Arial" charset="0"/>
              </a:rPr>
              <a:t>Implemented a physically</a:t>
            </a:r>
            <a:r>
              <a:rPr lang="en-US" altLang="zh-CN" sz="1600" dirty="0">
                <a:cs typeface="Arial" charset="0"/>
              </a:rPr>
              <a:t>-based </a:t>
            </a:r>
            <a:r>
              <a:rPr lang="en-US" altLang="zh-CN" sz="1600" dirty="0" smtClean="0">
                <a:cs typeface="Arial" charset="0"/>
              </a:rPr>
              <a:t>parameterization for different ice nucleation mechanisms on dust and soot;</a:t>
            </a:r>
            <a:endParaRPr lang="en-US" altLang="zh-CN" sz="1600" dirty="0">
              <a:cs typeface="Arial" charset="0"/>
            </a:endParaRPr>
          </a:p>
          <a:p>
            <a:pPr marL="285750" indent="-285750" algn="just">
              <a:spcBef>
                <a:spcPct val="15000"/>
              </a:spcBef>
              <a:buFont typeface="Wingdings" charset="2"/>
              <a:buChar char="l"/>
              <a:defRPr/>
            </a:pPr>
            <a:r>
              <a:rPr lang="en-US" altLang="zh-CN" sz="1600" dirty="0">
                <a:cs typeface="Arial" charset="0"/>
              </a:rPr>
              <a:t>Modeled ice nuclei (IN) number </a:t>
            </a:r>
            <a:r>
              <a:rPr lang="en-US" altLang="zh-CN" sz="1600" dirty="0" smtClean="0">
                <a:cs typeface="Arial" charset="0"/>
              </a:rPr>
              <a:t>concentrations in CAM5 were </a:t>
            </a:r>
            <a:r>
              <a:rPr lang="en-US" altLang="zh-CN" sz="1600" dirty="0">
                <a:cs typeface="Arial" charset="0"/>
              </a:rPr>
              <a:t>compared with the continuous-flow diffusion chamber (CFDC) </a:t>
            </a:r>
            <a:r>
              <a:rPr lang="en-US" altLang="zh-CN" sz="1600" dirty="0" smtClean="0">
                <a:cs typeface="Arial" charset="0"/>
              </a:rPr>
              <a:t>observations.</a:t>
            </a:r>
            <a:endParaRPr lang="en-US" altLang="zh-CN" sz="1600" dirty="0" smtClean="0">
              <a:solidFill>
                <a:srgbClr val="000000"/>
              </a:solidFill>
              <a:latin typeface="Arial"/>
              <a:ea typeface="ＭＳ Ｐゴシック"/>
              <a:cs typeface="Arial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altLang="zh-CN" sz="1600" dirty="0">
                <a:solidFill>
                  <a:srgbClr val="000000"/>
                </a:solidFill>
                <a:latin typeface="Arial"/>
                <a:ea typeface="ＭＳ Ｐゴシック"/>
                <a:cs typeface="Arial" charset="0"/>
              </a:rPr>
              <a:t>	</a:t>
            </a:r>
            <a:r>
              <a:rPr lang="en-US" altLang="zh-CN" sz="1600" dirty="0" smtClean="0">
                <a:solidFill>
                  <a:srgbClr val="000000"/>
                </a:solidFill>
                <a:latin typeface="Arial"/>
                <a:ea typeface="ＭＳ Ｐゴシック"/>
                <a:cs typeface="Arial" charset="0"/>
              </a:rPr>
              <a:t>			     </a:t>
            </a:r>
            <a:r>
              <a:rPr lang="en-US" altLang="zh-CN" sz="1600" b="1" dirty="0" smtClean="0">
                <a:solidFill>
                  <a:srgbClr val="000000"/>
                </a:solidFill>
                <a:latin typeface="Arial"/>
                <a:ea typeface="ＭＳ Ｐゴシック"/>
                <a:cs typeface="Arial" charset="0"/>
              </a:rPr>
              <a:t>Impact</a:t>
            </a:r>
            <a:endParaRPr lang="en-US" altLang="zh-CN" dirty="0" smtClean="0"/>
          </a:p>
          <a:p>
            <a:pPr marL="285750" indent="-285750">
              <a:spcBef>
                <a:spcPct val="15000"/>
              </a:spcBef>
              <a:buFont typeface="Wingdings" charset="2"/>
              <a:buChar char="l"/>
              <a:defRPr/>
            </a:pPr>
            <a:r>
              <a:rPr lang="en-US" altLang="zh-CN" dirty="0" smtClean="0"/>
              <a:t>New parameterization significantly increases cloud liquid water path due to the reduced ice number concentration, and also induce stronger aerosol indirect forcing. New </a:t>
            </a:r>
            <a:r>
              <a:rPr lang="en-US" altLang="zh-CN" dirty="0"/>
              <a:t>parameterization </a:t>
            </a:r>
            <a:r>
              <a:rPr lang="en-US" altLang="zh-CN" dirty="0" smtClean="0"/>
              <a:t>may reduce CAM5 cold bias in Arctic.</a:t>
            </a:r>
          </a:p>
          <a:p>
            <a:pPr marL="285750" indent="-285750">
              <a:spcBef>
                <a:spcPct val="15000"/>
              </a:spcBef>
              <a:buFont typeface="Wingdings" charset="2"/>
              <a:buChar char="l"/>
              <a:defRPr/>
            </a:pPr>
            <a:endParaRPr lang="en-US" altLang="zh-CN" dirty="0">
              <a:solidFill>
                <a:srgbClr val="000000"/>
              </a:solidFill>
              <a:latin typeface="Arial"/>
              <a:ea typeface="ＭＳ Ｐゴシック"/>
              <a:cs typeface="Arial" charset="0"/>
            </a:endParaRPr>
          </a:p>
          <a:p>
            <a:pPr>
              <a:spcBef>
                <a:spcPct val="15000"/>
              </a:spcBef>
              <a:defRPr/>
            </a:pPr>
            <a:endParaRPr lang="en-US" altLang="zh-CN" dirty="0" smtClean="0">
              <a:cs typeface="Arial" charset="0"/>
            </a:endParaRPr>
          </a:p>
        </p:txBody>
      </p:sp>
      <p:pic>
        <p:nvPicPr>
          <p:cNvPr id="12" name="图片 11" descr="Macintosh HD:Users:yongwang:Dropbox:Papers:ACP.2014:figure_IN_box_percentiles_2exps_v2_2exps_CAM.ep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1"/>
          <a:stretch/>
        </p:blipFill>
        <p:spPr bwMode="auto">
          <a:xfrm>
            <a:off x="4993012" y="954107"/>
            <a:ext cx="4136620" cy="44989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矩形 12"/>
          <p:cNvSpPr/>
          <p:nvPr/>
        </p:nvSpPr>
        <p:spPr>
          <a:xfrm>
            <a:off x="4993012" y="5380672"/>
            <a:ext cx="41509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000" dirty="0" smtClean="0">
                <a:solidFill>
                  <a:srgbClr val="3366FF"/>
                </a:solidFill>
              </a:rPr>
              <a:t>Comparison of CAM5 simulated ice nuclei (IN) concentrations with </a:t>
            </a:r>
            <a:r>
              <a:rPr lang="en-US" altLang="zh-CN" sz="1000" dirty="0">
                <a:solidFill>
                  <a:srgbClr val="3366FF"/>
                </a:solidFill>
              </a:rPr>
              <a:t>field </a:t>
            </a:r>
            <a:r>
              <a:rPr lang="en-US" altLang="zh-CN" sz="1000" dirty="0" smtClean="0">
                <a:solidFill>
                  <a:srgbClr val="3366FF"/>
                </a:solidFill>
              </a:rPr>
              <a:t>observations</a:t>
            </a:r>
            <a:r>
              <a:rPr lang="en-US" altLang="zh-CN" sz="1000" smtClean="0">
                <a:solidFill>
                  <a:srgbClr val="3366FF"/>
                </a:solidFill>
              </a:rPr>
              <a:t>: one simulation </a:t>
            </a:r>
            <a:r>
              <a:rPr lang="en-US" altLang="zh-CN" sz="1000" dirty="0" smtClean="0">
                <a:solidFill>
                  <a:srgbClr val="3366FF"/>
                </a:solidFill>
              </a:rPr>
              <a:t>with the single-contact angle distribution (</a:t>
            </a:r>
            <a:r>
              <a:rPr lang="en-US" altLang="zh-CN" sz="1000" dirty="0">
                <a:solidFill>
                  <a:srgbClr val="3366FF"/>
                </a:solidFill>
              </a:rPr>
              <a:t>red boxes and whiskers</a:t>
            </a:r>
            <a:r>
              <a:rPr lang="en-US" altLang="zh-CN" sz="1000">
                <a:solidFill>
                  <a:srgbClr val="3366FF"/>
                </a:solidFill>
              </a:rPr>
              <a:t>) </a:t>
            </a:r>
            <a:r>
              <a:rPr lang="en-US" altLang="zh-CN" sz="1000" smtClean="0">
                <a:solidFill>
                  <a:srgbClr val="3366FF"/>
                </a:solidFill>
              </a:rPr>
              <a:t>and one </a:t>
            </a:r>
            <a:r>
              <a:rPr lang="en-US" altLang="zh-CN" sz="1000" dirty="0" smtClean="0">
                <a:solidFill>
                  <a:srgbClr val="3366FF"/>
                </a:solidFill>
              </a:rPr>
              <a:t>simulation with the </a:t>
            </a:r>
            <a:r>
              <a:rPr lang="en-US" altLang="zh-CN" sz="1000" dirty="0">
                <a:solidFill>
                  <a:srgbClr val="3366FF"/>
                </a:solidFill>
              </a:rPr>
              <a:t>PDF </a:t>
            </a:r>
            <a:r>
              <a:rPr lang="en-US" altLang="zh-CN" sz="1000" dirty="0" smtClean="0">
                <a:solidFill>
                  <a:srgbClr val="3366FF"/>
                </a:solidFill>
              </a:rPr>
              <a:t>of contact angle distribution </a:t>
            </a:r>
            <a:r>
              <a:rPr lang="en-US" altLang="zh-CN" sz="1000" dirty="0">
                <a:solidFill>
                  <a:srgbClr val="3366FF"/>
                </a:solidFill>
              </a:rPr>
              <a:t>(blue boxes and whiskers). The whiskers represent the 5th and 95th percentiles, and the boxes represent the 25th and 75th percentiles and the median. The </a:t>
            </a:r>
            <a:r>
              <a:rPr lang="en-US" altLang="zh-CN" sz="1000" dirty="0" smtClean="0">
                <a:solidFill>
                  <a:srgbClr val="3366FF"/>
                </a:solidFill>
              </a:rPr>
              <a:t>black crosses indicate </a:t>
            </a:r>
            <a:r>
              <a:rPr lang="en-US" altLang="zh-CN" sz="1000" dirty="0">
                <a:solidFill>
                  <a:srgbClr val="3366FF"/>
                </a:solidFill>
              </a:rPr>
              <a:t>CFDC IN measurements.</a:t>
            </a:r>
            <a:r>
              <a:rPr lang="zh-CN" altLang="zh-CN" sz="1000" dirty="0" smtClean="0">
                <a:solidFill>
                  <a:srgbClr val="3366FF"/>
                </a:solidFill>
                <a:effectLst/>
              </a:rPr>
              <a:t> </a:t>
            </a:r>
            <a:endParaRPr lang="zh-CN" altLang="en-US" sz="10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280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177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主题</vt:lpstr>
      <vt:lpstr>PowerPoint Presentation</vt:lpstr>
    </vt:vector>
  </TitlesOfParts>
  <Company>IAP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 Yong</dc:creator>
  <cp:lastModifiedBy>Xiaohong Liu</cp:lastModifiedBy>
  <cp:revision>20</cp:revision>
  <dcterms:created xsi:type="dcterms:W3CDTF">2014-10-25T05:44:56Z</dcterms:created>
  <dcterms:modified xsi:type="dcterms:W3CDTF">2014-10-26T17:08:47Z</dcterms:modified>
</cp:coreProperties>
</file>