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5" d="100"/>
          <a:sy n="135" d="100"/>
        </p:scale>
        <p:origin x="-5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251484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364495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371968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262812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845805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371222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221236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164093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347834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232965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5D82165C-59FC-EB43-AEEC-F76C3B7A814A}" type="datetimeFigureOut">
              <a:rPr kumimoji="1" lang="zh-CN" altLang="en-US" smtClean="0"/>
              <a:t>3/28/16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28247206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2165C-59FC-EB43-AEEC-F76C3B7A814A}" type="datetimeFigureOut">
              <a:rPr kumimoji="1" lang="zh-CN" altLang="en-US" smtClean="0"/>
              <a:t>3/28/16</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AAF90-3D89-7940-815C-0E5CA423FD47}" type="slidenum">
              <a:rPr kumimoji="1" lang="zh-CN" altLang="en-US" smtClean="0"/>
              <a:t>‹#›</a:t>
            </a:fld>
            <a:endParaRPr kumimoji="1" lang="zh-CN" altLang="en-US"/>
          </a:p>
        </p:txBody>
      </p:sp>
    </p:spTree>
    <p:extLst>
      <p:ext uri="{BB962C8B-B14F-4D97-AF65-F5344CB8AC3E}">
        <p14:creationId xmlns:p14="http://schemas.microsoft.com/office/powerpoint/2010/main" val="1935087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altLang="zh-CN" sz="2400" b="1" dirty="0" smtClean="0"/>
              <a:t>Improved representation of primary carbonaceous aerosol ageing </a:t>
            </a:r>
          </a:p>
          <a:p>
            <a:pPr algn="ctr">
              <a:defRPr/>
            </a:pPr>
            <a:r>
              <a:rPr lang="en-US" altLang="zh-CN" sz="2400" b="1" dirty="0" smtClean="0"/>
              <a:t>in CAM5 and ACME v1</a:t>
            </a:r>
            <a:endParaRPr lang="en-US" sz="2400" b="1" dirty="0">
              <a:latin typeface="Myriad Web Pro Condensed" charset="0"/>
              <a:cs typeface="Arial" charset="0"/>
            </a:endParaRPr>
          </a:p>
        </p:txBody>
      </p:sp>
      <p:sp>
        <p:nvSpPr>
          <p:cNvPr id="5" name="矩形 4"/>
          <p:cNvSpPr/>
          <p:nvPr/>
        </p:nvSpPr>
        <p:spPr>
          <a:xfrm>
            <a:off x="0" y="6415431"/>
            <a:ext cx="9144000" cy="430887"/>
          </a:xfrm>
          <a:prstGeom prst="rect">
            <a:avLst/>
          </a:prstGeom>
          <a:ln>
            <a:solidFill>
              <a:srgbClr val="0000FF"/>
            </a:solidFill>
          </a:ln>
        </p:spPr>
        <p:txBody>
          <a:bodyPr wrap="square">
            <a:spAutoFit/>
          </a:bodyPr>
          <a:lstStyle/>
          <a:p>
            <a:r>
              <a:rPr lang="en-US" altLang="zh-CN" sz="1100" dirty="0" smtClean="0">
                <a:latin typeface="Times New Roman"/>
                <a:cs typeface="Times New Roman"/>
              </a:rPr>
              <a:t>Liu, X., P.-L. Ma, H. Wang, S. </a:t>
            </a:r>
            <a:r>
              <a:rPr lang="en-US" altLang="zh-CN" sz="1100" dirty="0" err="1" smtClean="0">
                <a:latin typeface="Times New Roman"/>
                <a:cs typeface="Times New Roman"/>
              </a:rPr>
              <a:t>Tilmes</a:t>
            </a:r>
            <a:r>
              <a:rPr lang="en-US" altLang="zh-CN" sz="1100" dirty="0" smtClean="0">
                <a:latin typeface="Times New Roman"/>
                <a:cs typeface="Times New Roman"/>
              </a:rPr>
              <a:t>, B. Singh, R. C. Easter, S. J. </a:t>
            </a:r>
            <a:r>
              <a:rPr lang="en-US" altLang="zh-CN" sz="1100" dirty="0" err="1" smtClean="0">
                <a:latin typeface="Times New Roman"/>
                <a:cs typeface="Times New Roman"/>
              </a:rPr>
              <a:t>Ghan</a:t>
            </a:r>
            <a:r>
              <a:rPr lang="en-US" altLang="zh-CN" sz="1100" dirty="0" smtClean="0">
                <a:latin typeface="Times New Roman"/>
                <a:cs typeface="Times New Roman"/>
              </a:rPr>
              <a:t>, and P. J. </a:t>
            </a:r>
            <a:r>
              <a:rPr lang="en-US" altLang="zh-CN" sz="1100" dirty="0" err="1" smtClean="0">
                <a:latin typeface="Times New Roman"/>
                <a:cs typeface="Times New Roman"/>
              </a:rPr>
              <a:t>Rasch</a:t>
            </a:r>
            <a:r>
              <a:rPr lang="en-US" altLang="zh-CN" sz="1100" dirty="0" smtClean="0">
                <a:latin typeface="Times New Roman"/>
                <a:cs typeface="Times New Roman"/>
              </a:rPr>
              <a:t>: </a:t>
            </a:r>
            <a:r>
              <a:rPr lang="en-US" sz="1100" dirty="0">
                <a:latin typeface="Times New Roman"/>
                <a:cs typeface="Times New Roman"/>
              </a:rPr>
              <a:t>Description and evaluation of a new four-mode version of the </a:t>
            </a:r>
            <a:r>
              <a:rPr lang="en-US" sz="1100" dirty="0" smtClean="0">
                <a:latin typeface="Times New Roman"/>
                <a:cs typeface="Times New Roman"/>
              </a:rPr>
              <a:t>Modal Aerosol </a:t>
            </a:r>
            <a:r>
              <a:rPr lang="en-US" sz="1100" dirty="0">
                <a:latin typeface="Times New Roman"/>
                <a:cs typeface="Times New Roman"/>
              </a:rPr>
              <a:t>Module (MAM4) within version 5.3 of the </a:t>
            </a:r>
            <a:r>
              <a:rPr lang="en-US" sz="1100" dirty="0" smtClean="0">
                <a:latin typeface="Times New Roman"/>
                <a:cs typeface="Times New Roman"/>
              </a:rPr>
              <a:t>Community Atmosphere </a:t>
            </a:r>
            <a:r>
              <a:rPr lang="en-US" sz="1100" dirty="0">
                <a:latin typeface="Times New Roman"/>
                <a:cs typeface="Times New Roman"/>
              </a:rPr>
              <a:t>Model</a:t>
            </a:r>
            <a:r>
              <a:rPr lang="en-US" altLang="zh-CN" sz="1100" dirty="0" smtClean="0">
                <a:latin typeface="Times New Roman"/>
                <a:cs typeface="Times New Roman"/>
              </a:rPr>
              <a:t>, </a:t>
            </a:r>
            <a:r>
              <a:rPr lang="it-IT" sz="1100" dirty="0" err="1">
                <a:latin typeface="Times New Roman"/>
                <a:cs typeface="Times New Roman"/>
              </a:rPr>
              <a:t>Geosci</a:t>
            </a:r>
            <a:r>
              <a:rPr lang="it-IT" sz="1100" dirty="0">
                <a:latin typeface="Times New Roman"/>
                <a:cs typeface="Times New Roman"/>
              </a:rPr>
              <a:t>. Model </a:t>
            </a:r>
            <a:r>
              <a:rPr lang="it-IT" sz="1100" dirty="0" err="1">
                <a:latin typeface="Times New Roman"/>
                <a:cs typeface="Times New Roman"/>
              </a:rPr>
              <a:t>Dev</a:t>
            </a:r>
            <a:r>
              <a:rPr lang="it-IT" sz="1100" dirty="0">
                <a:latin typeface="Times New Roman"/>
                <a:cs typeface="Times New Roman"/>
              </a:rPr>
              <a:t>., 9, 505–522, </a:t>
            </a:r>
            <a:r>
              <a:rPr lang="ro-RO" sz="1100" dirty="0">
                <a:latin typeface="Times New Roman"/>
                <a:cs typeface="Times New Roman"/>
              </a:rPr>
              <a:t>doi:10.5194/gmd-9-505-</a:t>
            </a:r>
            <a:r>
              <a:rPr lang="ro-RO" sz="1100" dirty="0" smtClean="0">
                <a:latin typeface="Times New Roman"/>
                <a:cs typeface="Times New Roman"/>
              </a:rPr>
              <a:t>2016, </a:t>
            </a:r>
            <a:r>
              <a:rPr lang="it-IT" sz="1100" dirty="0" smtClean="0">
                <a:latin typeface="Times New Roman"/>
                <a:cs typeface="Times New Roman"/>
              </a:rPr>
              <a:t>2016. </a:t>
            </a:r>
            <a:r>
              <a:rPr lang="en-US" altLang="zh-CN" sz="1100" dirty="0" smtClean="0">
                <a:latin typeface="Times New Roman"/>
                <a:cs typeface="Times New Roman"/>
              </a:rPr>
              <a:t> </a:t>
            </a:r>
            <a:endParaRPr lang="zh-CN" altLang="en-US" sz="1100" dirty="0">
              <a:latin typeface="Times New Roman"/>
              <a:cs typeface="Times New Roman"/>
            </a:endParaRPr>
          </a:p>
        </p:txBody>
      </p:sp>
      <p:sp>
        <p:nvSpPr>
          <p:cNvPr id="11" name="矩形 10"/>
          <p:cNvSpPr/>
          <p:nvPr/>
        </p:nvSpPr>
        <p:spPr>
          <a:xfrm>
            <a:off x="-1" y="799699"/>
            <a:ext cx="4993013" cy="5552291"/>
          </a:xfrm>
          <a:prstGeom prst="rect">
            <a:avLst/>
          </a:prstGeom>
        </p:spPr>
        <p:txBody>
          <a:bodyPr wrap="square">
            <a:spAutoFit/>
          </a:bodyPr>
          <a:lstStyle/>
          <a:p>
            <a:pPr marL="231775" indent="-231775" algn="ctr">
              <a:spcBef>
                <a:spcPct val="15000"/>
              </a:spcBef>
              <a:defRPr/>
            </a:pPr>
            <a:r>
              <a:rPr lang="en-US" altLang="zh-CN" b="1" dirty="0">
                <a:cs typeface="Arial" charset="0"/>
              </a:rPr>
              <a:t>Objective</a:t>
            </a:r>
          </a:p>
          <a:p>
            <a:pPr marL="285750" indent="-285750" algn="just">
              <a:spcBef>
                <a:spcPct val="15000"/>
              </a:spcBef>
              <a:buFont typeface="Wingdings" charset="2"/>
              <a:buChar char="l"/>
              <a:defRPr/>
            </a:pPr>
            <a:r>
              <a:rPr lang="en-US" altLang="zh-CN" sz="1600" dirty="0">
                <a:cs typeface="Arial" charset="0"/>
              </a:rPr>
              <a:t>To </a:t>
            </a:r>
            <a:r>
              <a:rPr lang="en-US" altLang="zh-CN" sz="1600" dirty="0" smtClean="0">
                <a:cs typeface="Arial" charset="0"/>
              </a:rPr>
              <a:t>develop a four-mode version of the Modal Aerosol Module (MAM4) in CAM5 and ACME for better representation of microphysical ageing of primary carbonaceous aerosols (particulate organic matter and black carbon) in the atmosphere;</a:t>
            </a:r>
          </a:p>
          <a:p>
            <a:pPr marL="285750" indent="-285750" algn="just">
              <a:spcBef>
                <a:spcPct val="15000"/>
              </a:spcBef>
              <a:buFont typeface="Wingdings" charset="2"/>
              <a:buChar char="l"/>
              <a:defRPr/>
            </a:pPr>
            <a:r>
              <a:rPr lang="en-US" altLang="zh-CN" sz="1600" dirty="0" smtClean="0">
                <a:cs typeface="Arial" charset="0"/>
              </a:rPr>
              <a:t>To improve the </a:t>
            </a:r>
            <a:r>
              <a:rPr lang="en-US" altLang="zh-CN" sz="1600" dirty="0">
                <a:cs typeface="Arial" charset="0"/>
              </a:rPr>
              <a:t>simulations of primary carbonaceous aerosols </a:t>
            </a:r>
            <a:r>
              <a:rPr lang="en-US" altLang="zh-CN" sz="1600" dirty="0" smtClean="0">
                <a:cs typeface="Arial" charset="0"/>
              </a:rPr>
              <a:t>in the remote regions (e.g., Arctic) in CAM5 and ACME. </a:t>
            </a:r>
          </a:p>
          <a:p>
            <a:pPr marL="231775" indent="-231775" algn="ctr">
              <a:spcBef>
                <a:spcPct val="15000"/>
              </a:spcBef>
              <a:defRPr/>
            </a:pPr>
            <a:r>
              <a:rPr lang="en-US" altLang="zh-CN" sz="1600" b="1" dirty="0">
                <a:cs typeface="Arial" charset="0"/>
              </a:rPr>
              <a:t>Approach</a:t>
            </a:r>
          </a:p>
          <a:p>
            <a:pPr marL="285750" indent="-285750" algn="just">
              <a:spcBef>
                <a:spcPct val="15000"/>
              </a:spcBef>
              <a:buFont typeface="Wingdings" charset="2"/>
              <a:buChar char="l"/>
              <a:defRPr/>
            </a:pPr>
            <a:r>
              <a:rPr lang="en-US" altLang="zh-CN" sz="1600" dirty="0" smtClean="0">
                <a:cs typeface="Arial" charset="0"/>
              </a:rPr>
              <a:t>Implemented a primary carbon mode in MAM to explicitly treat the ageing of primary carbonaceous aerosols in the atmosphere;</a:t>
            </a:r>
            <a:endParaRPr lang="en-US" altLang="zh-CN" sz="1600" dirty="0">
              <a:cs typeface="Arial" charset="0"/>
            </a:endParaRPr>
          </a:p>
          <a:p>
            <a:pPr marL="285750" indent="-285750" algn="just">
              <a:spcBef>
                <a:spcPct val="15000"/>
              </a:spcBef>
              <a:buFont typeface="Wingdings" charset="2"/>
              <a:buChar char="l"/>
              <a:defRPr/>
            </a:pPr>
            <a:r>
              <a:rPr lang="en-US" altLang="zh-CN" sz="1600" dirty="0" smtClean="0">
                <a:cs typeface="Arial" charset="0"/>
              </a:rPr>
              <a:t>Compared black carbon concentrations from free-run and specific dynamics simulations with observations.</a:t>
            </a:r>
            <a:endParaRPr lang="en-US" altLang="zh-CN" sz="1600" dirty="0" smtClean="0">
              <a:solidFill>
                <a:srgbClr val="000000"/>
              </a:solidFill>
              <a:latin typeface="Arial"/>
              <a:ea typeface="ＭＳ Ｐゴシック"/>
              <a:cs typeface="Arial" charset="0"/>
            </a:endParaRPr>
          </a:p>
          <a:p>
            <a:pPr>
              <a:spcBef>
                <a:spcPct val="15000"/>
              </a:spcBef>
              <a:defRPr/>
            </a:pPr>
            <a:r>
              <a:rPr lang="en-US" altLang="zh-CN" sz="1600" dirty="0">
                <a:solidFill>
                  <a:srgbClr val="000000"/>
                </a:solidFill>
                <a:latin typeface="Arial"/>
                <a:ea typeface="ＭＳ Ｐゴシック"/>
                <a:cs typeface="Arial" charset="0"/>
              </a:rPr>
              <a:t>	</a:t>
            </a:r>
            <a:r>
              <a:rPr lang="en-US" altLang="zh-CN" sz="1600" dirty="0" smtClean="0">
                <a:solidFill>
                  <a:srgbClr val="000000"/>
                </a:solidFill>
                <a:latin typeface="Arial"/>
                <a:ea typeface="ＭＳ Ｐゴシック"/>
                <a:cs typeface="Arial" charset="0"/>
              </a:rPr>
              <a:t>			     </a:t>
            </a:r>
            <a:r>
              <a:rPr lang="en-US" altLang="zh-CN" sz="1600" b="1" dirty="0" smtClean="0">
                <a:solidFill>
                  <a:srgbClr val="000000"/>
                </a:solidFill>
                <a:latin typeface="Arial"/>
                <a:ea typeface="ＭＳ Ｐゴシック"/>
                <a:cs typeface="Arial" charset="0"/>
              </a:rPr>
              <a:t>Impact</a:t>
            </a:r>
            <a:endParaRPr lang="en-US" altLang="zh-CN" dirty="0" smtClean="0"/>
          </a:p>
          <a:p>
            <a:pPr marL="285750" indent="-285750">
              <a:spcBef>
                <a:spcPct val="15000"/>
              </a:spcBef>
              <a:buFont typeface="Wingdings" charset="2"/>
              <a:buChar char="l"/>
              <a:defRPr/>
            </a:pPr>
            <a:r>
              <a:rPr lang="en-US" altLang="zh-CN" sz="1600" dirty="0" smtClean="0"/>
              <a:t>MAM4 significantly increases </a:t>
            </a:r>
            <a:r>
              <a:rPr lang="en-US" altLang="zh-CN" sz="1600" dirty="0" smtClean="0"/>
              <a:t>modeled near</a:t>
            </a:r>
            <a:r>
              <a:rPr lang="en-US" altLang="zh-CN" sz="1600" smtClean="0"/>
              <a:t>-surface </a:t>
            </a:r>
            <a:r>
              <a:rPr lang="en-US" altLang="zh-CN" sz="1600" smtClean="0"/>
              <a:t>black </a:t>
            </a:r>
            <a:r>
              <a:rPr lang="en-US" altLang="zh-CN" sz="1600" dirty="0" smtClean="0"/>
              <a:t>carbon concentrations and improves the agreement with observations in the Arctic. This can have a large impact on Arctic clouds, radiation balance, surface air temperature, and snow melting.</a:t>
            </a:r>
          </a:p>
        </p:txBody>
      </p:sp>
      <p:sp>
        <p:nvSpPr>
          <p:cNvPr id="13" name="矩形 12"/>
          <p:cNvSpPr/>
          <p:nvPr/>
        </p:nvSpPr>
        <p:spPr>
          <a:xfrm>
            <a:off x="4993012" y="5380672"/>
            <a:ext cx="4150988" cy="1015663"/>
          </a:xfrm>
          <a:prstGeom prst="rect">
            <a:avLst/>
          </a:prstGeom>
        </p:spPr>
        <p:txBody>
          <a:bodyPr wrap="square">
            <a:spAutoFit/>
          </a:bodyPr>
          <a:lstStyle/>
          <a:p>
            <a:r>
              <a:rPr lang="en-US" sz="1000" dirty="0">
                <a:solidFill>
                  <a:srgbClr val="0000FF"/>
                </a:solidFill>
              </a:rPr>
              <a:t>Latitudinal and longitudinal distributions of </a:t>
            </a:r>
            <a:r>
              <a:rPr lang="en-US" sz="1000" dirty="0" smtClean="0">
                <a:solidFill>
                  <a:srgbClr val="0000FF"/>
                </a:solidFill>
              </a:rPr>
              <a:t>the relative (</a:t>
            </a:r>
            <a:r>
              <a:rPr lang="en-US" sz="1000" dirty="0">
                <a:solidFill>
                  <a:srgbClr val="0000FF"/>
                </a:solidFill>
              </a:rPr>
              <a:t>percentage) differences of annual mean burdens of </a:t>
            </a:r>
            <a:r>
              <a:rPr lang="en-US" sz="1000" dirty="0" smtClean="0">
                <a:solidFill>
                  <a:srgbClr val="0000FF"/>
                </a:solidFill>
              </a:rPr>
              <a:t>black carbon </a:t>
            </a:r>
            <a:r>
              <a:rPr lang="en-US" sz="1000" dirty="0">
                <a:solidFill>
                  <a:srgbClr val="0000FF"/>
                </a:solidFill>
              </a:rPr>
              <a:t>(left) </a:t>
            </a:r>
            <a:r>
              <a:rPr lang="en-US" sz="1000" smtClean="0">
                <a:solidFill>
                  <a:srgbClr val="0000FF"/>
                </a:solidFill>
              </a:rPr>
              <a:t>and particulate organic </a:t>
            </a:r>
            <a:r>
              <a:rPr lang="en-US" sz="1000" dirty="0" smtClean="0">
                <a:solidFill>
                  <a:srgbClr val="0000FF"/>
                </a:solidFill>
              </a:rPr>
              <a:t>matter (</a:t>
            </a:r>
            <a:r>
              <a:rPr lang="en-US" sz="1000" dirty="0">
                <a:solidFill>
                  <a:srgbClr val="0000FF"/>
                </a:solidFill>
              </a:rPr>
              <a:t>right) between MAM4 with different criteria of number </a:t>
            </a:r>
            <a:r>
              <a:rPr lang="en-US" sz="1000" dirty="0" smtClean="0">
                <a:solidFill>
                  <a:srgbClr val="0000FF"/>
                </a:solidFill>
              </a:rPr>
              <a:t>of monolayers for ageing </a:t>
            </a:r>
            <a:r>
              <a:rPr lang="en-US" sz="1000" dirty="0">
                <a:solidFill>
                  <a:srgbClr val="0000FF"/>
                </a:solidFill>
              </a:rPr>
              <a:t>(i.e., MAM4L1, MAM4L2, MAM4L4, and </a:t>
            </a:r>
            <a:r>
              <a:rPr lang="en-US" sz="1000" dirty="0" smtClean="0">
                <a:solidFill>
                  <a:srgbClr val="0000FF"/>
                </a:solidFill>
              </a:rPr>
              <a:t>MAM4L8 correspond to monolayers of 1, 2, 4 and 8, respectively) and MAM3. MAM4 significantly increases aerosol concentrations in the remote regions. </a:t>
            </a:r>
            <a:endParaRPr lang="zh-CN" altLang="en-US" sz="1000" dirty="0">
              <a:solidFill>
                <a:srgbClr val="0000FF"/>
              </a:solidFill>
            </a:endParaRPr>
          </a:p>
        </p:txBody>
      </p:sp>
      <p:pic>
        <p:nvPicPr>
          <p:cNvPr id="2" name="Picture 1" descr="Fig3.ep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548" y="823791"/>
            <a:ext cx="3826021" cy="4556881"/>
          </a:xfrm>
          <a:prstGeom prst="rect">
            <a:avLst/>
          </a:prstGeom>
        </p:spPr>
      </p:pic>
    </p:spTree>
    <p:extLst>
      <p:ext uri="{BB962C8B-B14F-4D97-AF65-F5344CB8AC3E}">
        <p14:creationId xmlns:p14="http://schemas.microsoft.com/office/powerpoint/2010/main" val="3491280766"/>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427</TotalTime>
  <Words>193</Words>
  <Application>Microsoft Macintosh PowerPoint</Application>
  <PresentationFormat>On-screen Show (4:3)</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主题</vt:lpstr>
      <vt:lpstr>PowerPoint Presentation</vt:lpstr>
    </vt:vector>
  </TitlesOfParts>
  <Company>IAP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Yong</dc:creator>
  <cp:lastModifiedBy>Xiaohong Liu</cp:lastModifiedBy>
  <cp:revision>30</cp:revision>
  <dcterms:created xsi:type="dcterms:W3CDTF">2014-10-25T05:44:56Z</dcterms:created>
  <dcterms:modified xsi:type="dcterms:W3CDTF">2016-03-29T00:13:41Z</dcterms:modified>
</cp:coreProperties>
</file>