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8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DFF9A-914D-4F65-9350-2E6822FD630D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98064-2A78-4797-BEE9-0BFF5B99D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72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smtClean="0"/>
              <a:t>http://www.pnnl.gov/science/highlights/highlights.asp?division=749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98064-2A78-4797-BEE9-0BFF5B99D0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95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DFB6-7546-9B4D-9C68-0B7639794F0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07A88-01BD-7E4D-8AF0-0398DB515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0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DFB6-7546-9B4D-9C68-0B7639794F0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07A88-01BD-7E4D-8AF0-0398DB515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317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DFB6-7546-9B4D-9C68-0B7639794F0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07A88-01BD-7E4D-8AF0-0398DB515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57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DFB6-7546-9B4D-9C68-0B7639794F0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07A88-01BD-7E4D-8AF0-0398DB515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038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DFB6-7546-9B4D-9C68-0B7639794F0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07A88-01BD-7E4D-8AF0-0398DB515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6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DFB6-7546-9B4D-9C68-0B7639794F0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07A88-01BD-7E4D-8AF0-0398DB515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DFB6-7546-9B4D-9C68-0B7639794F0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07A88-01BD-7E4D-8AF0-0398DB515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27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DFB6-7546-9B4D-9C68-0B7639794F0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07A88-01BD-7E4D-8AF0-0398DB515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6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DFB6-7546-9B4D-9C68-0B7639794F0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07A88-01BD-7E4D-8AF0-0398DB515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41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DFB6-7546-9B4D-9C68-0B7639794F0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07A88-01BD-7E4D-8AF0-0398DB515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52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DFB6-7546-9B4D-9C68-0B7639794F0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07A88-01BD-7E4D-8AF0-0398DB515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53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0DFB6-7546-9B4D-9C68-0B7639794F0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07A88-01BD-7E4D-8AF0-0398DB515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14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783" y="160866"/>
            <a:ext cx="8733182" cy="499533"/>
          </a:xfrm>
        </p:spPr>
        <p:txBody>
          <a:bodyPr>
            <a:noAutofit/>
          </a:bodyPr>
          <a:lstStyle/>
          <a:p>
            <a:pPr algn="l"/>
            <a:r>
              <a:rPr lang="en-US" sz="2400" b="1" dirty="0"/>
              <a:t>The De-correlation of Westerly Winds and Westerly-Wind Stress over the Southern Ocean during the Last Glacial Maximum 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7647" y="800167"/>
            <a:ext cx="4571632" cy="2785871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" y="800168"/>
            <a:ext cx="4165600" cy="5731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+mj-lt"/>
                <a:ea typeface="+mn-ea"/>
                <a:cs typeface="Arial Narrow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500" dirty="0">
                <a:latin typeface="Calibri" charset="0"/>
                <a:ea typeface="ＭＳ Ｐゴシック" charset="0"/>
                <a:cs typeface="Arial" charset="0"/>
              </a:rPr>
              <a:t>Reconcile the </a:t>
            </a:r>
            <a:r>
              <a:rPr lang="en-US" sz="1500" dirty="0">
                <a:latin typeface="Calibri" charset="0"/>
                <a:ea typeface="ＭＳ Ｐゴシック" charset="0"/>
                <a:cs typeface="Arial" charset="0"/>
              </a:rPr>
              <a:t>conflicting evidence of the meridional westerly wind shift during the Last Glacial Maximum (LGM) indicated </a:t>
            </a:r>
            <a:r>
              <a:rPr lang="en-US" sz="1500" dirty="0">
                <a:latin typeface="Calibri" charset="0"/>
                <a:ea typeface="ＭＳ Ｐゴシック" charset="0"/>
                <a:cs typeface="Arial" charset="0"/>
              </a:rPr>
              <a:t>by proxy-records from the </a:t>
            </a:r>
            <a:r>
              <a:rPr lang="en-US" sz="1500" dirty="0">
                <a:latin typeface="Calibri" charset="0"/>
                <a:ea typeface="ＭＳ Ｐゴシック" charset="0"/>
                <a:cs typeface="Arial" charset="0"/>
              </a:rPr>
              <a:t>atmosphere </a:t>
            </a:r>
            <a:r>
              <a:rPr lang="en-US" sz="1500" dirty="0">
                <a:latin typeface="Calibri" charset="0"/>
                <a:ea typeface="ＭＳ Ｐゴシック" charset="0"/>
                <a:cs typeface="Arial" charset="0"/>
              </a:rPr>
              <a:t>and </a:t>
            </a:r>
            <a:r>
              <a:rPr lang="en-US" sz="1500" dirty="0">
                <a:latin typeface="Calibri" charset="0"/>
                <a:ea typeface="ＭＳ Ｐゴシック" charset="0"/>
                <a:cs typeface="Arial" charset="0"/>
              </a:rPr>
              <a:t>ocean</a:t>
            </a:r>
            <a:endParaRPr lang="en-US" sz="1500" dirty="0">
              <a:latin typeface="Calibri" charset="0"/>
              <a:ea typeface="ＭＳ Ｐゴシック" charset="0"/>
              <a:cs typeface="Arial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 smtClean="0">
                <a:latin typeface="+mj-lt"/>
                <a:ea typeface="+mn-ea"/>
                <a:cs typeface="Arial Narrow"/>
              </a:rPr>
              <a:t>Approach</a:t>
            </a:r>
            <a:endParaRPr lang="en-US" b="1" dirty="0">
              <a:latin typeface="+mj-lt"/>
              <a:ea typeface="+mn-ea"/>
              <a:cs typeface="Arial Narrow"/>
            </a:endParaRPr>
          </a:p>
          <a:p>
            <a:pPr marL="285750" indent="-285750" fontAlgn="base">
              <a:spcBef>
                <a:spcPct val="15000"/>
              </a:spcBef>
              <a:spcAft>
                <a:spcPct val="0"/>
              </a:spcAft>
              <a:buFont typeface="Arial" pitchFamily="34" charset="0"/>
              <a:buChar char="●"/>
              <a:defRPr/>
            </a:pPr>
            <a:r>
              <a:rPr lang="en-US" sz="1500" dirty="0">
                <a:latin typeface="Calibri" pitchFamily="34" charset="0"/>
                <a:cs typeface="Arial" pitchFamily="34" charset="0"/>
              </a:rPr>
              <a:t>Perform a data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-model 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comparison using </a:t>
            </a:r>
            <a:r>
              <a:rPr lang="en-US" sz="1500" dirty="0" err="1">
                <a:latin typeface="Calibri" pitchFamily="34" charset="0"/>
                <a:cs typeface="Arial" pitchFamily="34" charset="0"/>
              </a:rPr>
              <a:t>p</a:t>
            </a:r>
            <a:r>
              <a:rPr lang="en-US" sz="1500" dirty="0" err="1">
                <a:latin typeface="Calibri" pitchFamily="34" charset="0"/>
                <a:cs typeface="Arial" pitchFamily="34" charset="0"/>
              </a:rPr>
              <a:t>aleo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-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reconstructions, 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modern 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observations 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and reanalysis 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products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 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and 8 state-of-art 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models 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that participated 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in the latest </a:t>
            </a:r>
            <a:r>
              <a:rPr lang="en-US" sz="1500" dirty="0" err="1">
                <a:latin typeface="Calibri" pitchFamily="34" charset="0"/>
                <a:cs typeface="Arial" pitchFamily="34" charset="0"/>
              </a:rPr>
              <a:t>Paleoclimate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 </a:t>
            </a:r>
            <a:r>
              <a:rPr lang="en-US" sz="1500" dirty="0" err="1">
                <a:latin typeface="Calibri" pitchFamily="34" charset="0"/>
                <a:cs typeface="Arial" pitchFamily="34" charset="0"/>
              </a:rPr>
              <a:t>Modelling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 </a:t>
            </a:r>
            <a:r>
              <a:rPr lang="en-US" sz="1500" dirty="0" err="1">
                <a:latin typeface="Calibri" pitchFamily="34" charset="0"/>
                <a:cs typeface="Arial" pitchFamily="34" charset="0"/>
              </a:rPr>
              <a:t>Intercomparison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 Project phase 3 (PMIP3).</a:t>
            </a:r>
          </a:p>
          <a:p>
            <a:pPr marL="285750" indent="-285750" fontAlgn="base">
              <a:spcBef>
                <a:spcPct val="15000"/>
              </a:spcBef>
              <a:spcAft>
                <a:spcPct val="0"/>
              </a:spcAft>
              <a:buFont typeface="Arial" pitchFamily="34" charset="0"/>
              <a:buChar char="●"/>
              <a:defRPr/>
            </a:pPr>
            <a:r>
              <a:rPr lang="en-US" sz="1500" dirty="0">
                <a:latin typeface="Calibri" pitchFamily="34" charset="0"/>
                <a:cs typeface="Arial" pitchFamily="34" charset="0"/>
              </a:rPr>
              <a:t>Analyze mismatch between 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the 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strengthening and poleward shift in the westerly winds and weakening and equatorward shift in the westerly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-wind 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stress over the Southern Ocean in some models. </a:t>
            </a:r>
          </a:p>
          <a:p>
            <a:pPr marL="285750" indent="-285750" fontAlgn="base">
              <a:spcBef>
                <a:spcPct val="15000"/>
              </a:spcBef>
              <a:spcAft>
                <a:spcPct val="0"/>
              </a:spcAft>
              <a:buFont typeface="Arial" pitchFamily="34" charset="0"/>
              <a:buChar char="●"/>
              <a:defRPr/>
            </a:pPr>
            <a:r>
              <a:rPr lang="en-US" sz="1500" dirty="0">
                <a:latin typeface="Calibri" pitchFamily="34" charset="0"/>
                <a:cs typeface="Arial" pitchFamily="34" charset="0"/>
              </a:rPr>
              <a:t>The de-correlation between winds and wind stress was further analyzed as it may reflect the real LGM condition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 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when the extensive Antarctic  sea ice intrusion during the LGM reduces the efficacy of the westerly winds in generating stress over the liquid ocean, leading to the mismatch</a:t>
            </a:r>
            <a:r>
              <a:rPr lang="en-US" sz="1400" dirty="0">
                <a:latin typeface="Calibri" pitchFamily="34" charset="0"/>
                <a:cs typeface="Arial" pitchFamily="34" charset="0"/>
              </a:rPr>
              <a:t>.</a:t>
            </a:r>
            <a:endParaRPr lang="en-US" sz="140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232718" y="4256963"/>
            <a:ext cx="4902200" cy="2198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>
                <a:latin typeface="+mj-lt"/>
                <a:cs typeface="Arial Narrow"/>
              </a:rPr>
              <a:t>Impact</a:t>
            </a:r>
          </a:p>
          <a:p>
            <a:pPr marL="285750" indent="-285750" fontAlgn="base">
              <a:spcBef>
                <a:spcPct val="15000"/>
              </a:spcBef>
              <a:spcAft>
                <a:spcPct val="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500" dirty="0">
                <a:latin typeface="Calibri" pitchFamily="34" charset="0"/>
                <a:cs typeface="Arial" pitchFamily="34" charset="0"/>
              </a:rPr>
              <a:t>Reconciled the conflicting paleo-climate </a:t>
            </a:r>
            <a:r>
              <a:rPr lang="en-US" sz="1500" dirty="0" smtClean="0">
                <a:latin typeface="Calibri" pitchFamily="34" charset="0"/>
                <a:cs typeface="Arial" pitchFamily="34" charset="0"/>
              </a:rPr>
              <a:t>evidence 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of westerly winds over the Southern Ocean during the LGM and revealed how they </a:t>
            </a:r>
            <a:r>
              <a:rPr lang="en-US" sz="1500" dirty="0" smtClean="0">
                <a:latin typeface="Calibri" pitchFamily="34" charset="0"/>
                <a:cs typeface="Arial" pitchFamily="34" charset="0"/>
              </a:rPr>
              <a:t>compared 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to 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modern climate</a:t>
            </a:r>
          </a:p>
          <a:p>
            <a:pPr marL="285750" indent="-285750" fontAlgn="base">
              <a:spcBef>
                <a:spcPct val="15000"/>
              </a:spcBef>
              <a:spcAft>
                <a:spcPct val="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500" dirty="0">
                <a:latin typeface="Calibri" pitchFamily="34" charset="0"/>
                <a:cs typeface="Arial" pitchFamily="34" charset="0"/>
              </a:rPr>
              <a:t>Demonstrated that climate models that are skillful in simulating the present-day conditions are also useful for understanding </a:t>
            </a:r>
            <a:r>
              <a:rPr lang="en-US" sz="1500" dirty="0" smtClean="0">
                <a:latin typeface="Calibri" pitchFamily="34" charset="0"/>
                <a:cs typeface="Arial" pitchFamily="34" charset="0"/>
              </a:rPr>
              <a:t>paleo-climate </a:t>
            </a:r>
            <a:r>
              <a:rPr lang="en-US" sz="1500" dirty="0">
                <a:latin typeface="Calibri" pitchFamily="34" charset="0"/>
                <a:cs typeface="Arial" pitchFamily="34" charset="0"/>
              </a:rPr>
              <a:t>and interpreting paleo-climate records</a:t>
            </a:r>
            <a:endParaRPr lang="en-US" sz="150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360333" y="6350169"/>
            <a:ext cx="4671221" cy="4616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W Liu, J Lu, LR Leung, S-P Xie, Z Liu, and J Zhu. 2015. “The De-correlation of Westerly Winds and Westerly-Wind Stress over the Southern Ocean during the Last Glacial Maximum.”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Climate </a:t>
            </a:r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Dynamics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early online.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DOI: 10.1007/s00382-015-2530-4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60333" y="3441742"/>
            <a:ext cx="47836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FF"/>
                </a:solidFill>
                <a:latin typeface="Calibri" pitchFamily="34" charset="0"/>
                <a:ea typeface="MS PGothic" pitchFamily="34" charset="-128"/>
              </a:rPr>
              <a:t>S</a:t>
            </a:r>
            <a:r>
              <a:rPr lang="en-US" sz="1200" b="1" dirty="0">
                <a:solidFill>
                  <a:srgbClr val="0000FF"/>
                </a:solidFill>
                <a:latin typeface="Calibri" pitchFamily="34" charset="0"/>
                <a:ea typeface="MS PGothic" pitchFamily="34" charset="-128"/>
              </a:rPr>
              <a:t>urface </a:t>
            </a:r>
            <a:r>
              <a:rPr lang="en-US" sz="1200" b="1" dirty="0" smtClean="0">
                <a:solidFill>
                  <a:srgbClr val="0000FF"/>
                </a:solidFill>
                <a:latin typeface="Calibri" pitchFamily="34" charset="0"/>
                <a:ea typeface="MS PGothic" pitchFamily="34" charset="-128"/>
              </a:rPr>
              <a:t>winds, </a:t>
            </a:r>
            <a:r>
              <a:rPr lang="en-US" sz="1200" b="1" dirty="0">
                <a:solidFill>
                  <a:srgbClr val="0000FF"/>
                </a:solidFill>
                <a:latin typeface="Calibri" pitchFamily="34" charset="0"/>
                <a:ea typeface="MS PGothic" pitchFamily="34" charset="-128"/>
              </a:rPr>
              <a:t>wind </a:t>
            </a:r>
            <a:r>
              <a:rPr lang="en-US" sz="1200" b="1" dirty="0" smtClean="0">
                <a:solidFill>
                  <a:srgbClr val="0000FF"/>
                </a:solidFill>
                <a:latin typeface="Calibri" pitchFamily="34" charset="0"/>
                <a:ea typeface="MS PGothic" pitchFamily="34" charset="-128"/>
              </a:rPr>
              <a:t>speed, </a:t>
            </a:r>
            <a:r>
              <a:rPr lang="en-US" sz="1200" b="1" dirty="0">
                <a:solidFill>
                  <a:srgbClr val="0000FF"/>
                </a:solidFill>
                <a:latin typeface="Calibri" pitchFamily="34" charset="0"/>
                <a:ea typeface="MS PGothic" pitchFamily="34" charset="-128"/>
              </a:rPr>
              <a:t>wind </a:t>
            </a:r>
            <a:r>
              <a:rPr lang="en-US" sz="1200" b="1" dirty="0" smtClean="0">
                <a:solidFill>
                  <a:srgbClr val="0000FF"/>
                </a:solidFill>
                <a:latin typeface="Calibri" pitchFamily="34" charset="0"/>
                <a:ea typeface="MS PGothic" pitchFamily="34" charset="-128"/>
              </a:rPr>
              <a:t>stress, </a:t>
            </a:r>
            <a:r>
              <a:rPr lang="en-US" sz="1200" b="1" dirty="0">
                <a:solidFill>
                  <a:srgbClr val="0000FF"/>
                </a:solidFill>
                <a:latin typeface="Calibri" pitchFamily="34" charset="0"/>
                <a:ea typeface="MS PGothic" pitchFamily="34" charset="-128"/>
              </a:rPr>
              <a:t>and 90% sea ice </a:t>
            </a:r>
            <a:r>
              <a:rPr lang="en-US" sz="1200" b="1" dirty="0" smtClean="0">
                <a:solidFill>
                  <a:srgbClr val="0000FF"/>
                </a:solidFill>
                <a:latin typeface="Calibri" pitchFamily="34" charset="0"/>
                <a:ea typeface="MS PGothic" pitchFamily="34" charset="-128"/>
              </a:rPr>
              <a:t>in </a:t>
            </a:r>
            <a:r>
              <a:rPr lang="en-US" sz="1200" b="1" dirty="0">
                <a:solidFill>
                  <a:srgbClr val="0000FF"/>
                </a:solidFill>
                <a:latin typeface="Calibri" pitchFamily="34" charset="0"/>
                <a:ea typeface="MS PGothic" pitchFamily="34" charset="-128"/>
              </a:rPr>
              <a:t>the LGM simulated by a GCM. </a:t>
            </a:r>
            <a:r>
              <a:rPr lang="en-US" sz="1200" b="1" dirty="0">
                <a:solidFill>
                  <a:srgbClr val="0000FF"/>
                </a:solidFill>
                <a:latin typeface="Calibri" pitchFamily="34" charset="0"/>
                <a:ea typeface="MS PGothic" pitchFamily="34" charset="-128"/>
              </a:rPr>
              <a:t>Note in (b) the maximum wind speed (wind stress) to the south (north) of the sea ice margin, showing a de-correlation between winds and wind stress </a:t>
            </a:r>
            <a:endParaRPr lang="en-US" sz="1200" b="1" dirty="0">
              <a:solidFill>
                <a:srgbClr val="0000FF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9999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305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De-correlation of Westerly Winds and Westerly-Wind Stress over the Southern Ocean during the Last Glacial Maximum </vt:lpstr>
    </vt:vector>
  </TitlesOfParts>
  <Company>UW-Madison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de-correlation of westerly winds and westerly-wind stress over the  Southern Ocean during the Last Glacial Maximum</dc:title>
  <dc:creator>Wei Liu</dc:creator>
  <cp:lastModifiedBy>JOvink</cp:lastModifiedBy>
  <cp:revision>23</cp:revision>
  <dcterms:created xsi:type="dcterms:W3CDTF">2015-06-05T18:13:35Z</dcterms:created>
  <dcterms:modified xsi:type="dcterms:W3CDTF">2015-07-02T18:12:30Z</dcterms:modified>
</cp:coreProperties>
</file>