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ice, Jennie S" initials="JSR" lastIdx="4" clrIdx="0"/>
  <p:cmAuthor id="1" name="JOvink" initials="JDO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25" autoAdjust="0"/>
  </p:normalViewPr>
  <p:slideViewPr>
    <p:cSldViewPr>
      <p:cViewPr varScale="1">
        <p:scale>
          <a:sx n="61" d="100"/>
          <a:sy n="61" d="100"/>
        </p:scale>
        <p:origin x="-13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FB1518-1FE3-4EBB-A443-5E3E8EF33BB7}" type="datetimeFigureOut">
              <a:rPr lang="en-US"/>
              <a:pPr>
                <a:defRPr/>
              </a:pPr>
              <a:t>1/27/2015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4DFDF1-BE1B-432B-BCE8-B17E0B1DEE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51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5634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113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8592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5071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E0B0DB-F350-41EA-9EC4-0C975CD20B6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 smtClean="0"/>
              <a:t>http://www.pnnl.gov/science/highlights/highlights.asp?division=749</a:t>
            </a:r>
            <a:endParaRPr lang="en-US" sz="10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FC914-C65C-4166-9F2F-389D20C1E420}" type="datetimeFigureOut">
              <a:rPr lang="en-US"/>
              <a:pPr>
                <a:defRPr/>
              </a:pPr>
              <a:t>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0FCC-CF35-4FC5-8A46-40358BAE91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54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7C2A7-4868-4FD2-A833-F04ADA2969BE}" type="datetimeFigureOut">
              <a:rPr lang="en-US"/>
              <a:pPr>
                <a:defRPr/>
              </a:pPr>
              <a:t>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69A18-2044-40AB-BDE1-161001822C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07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04FF0-B16C-4052-88F2-8B2C89AB9CBB}" type="datetimeFigureOut">
              <a:rPr lang="en-US"/>
              <a:pPr>
                <a:defRPr/>
              </a:pPr>
              <a:t>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D5DB1-C5AA-4E5D-B604-EC1113BF46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594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39653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E5D6A-C81A-4EA2-8B34-D8E4F555A58B}" type="datetimeFigureOut">
              <a:rPr lang="en-US"/>
              <a:pPr>
                <a:defRPr/>
              </a:pPr>
              <a:t>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E474B-8EA3-4DE5-A36B-8A31F4E401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52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BAC1D-FD24-4F46-9AEF-2390E6DE73E7}" type="datetimeFigureOut">
              <a:rPr lang="en-US"/>
              <a:pPr>
                <a:defRPr/>
              </a:pPr>
              <a:t>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A42E7-7FD5-4807-B711-0123D94274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681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0AAF6-7721-4CB4-8D99-CA9825BB40DC}" type="datetimeFigureOut">
              <a:rPr lang="en-US"/>
              <a:pPr>
                <a:defRPr/>
              </a:pPr>
              <a:t>1/27/2015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E2A4F-972F-4693-B73C-8E4A6B4EC6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71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28DD6-D4B7-4AED-97A2-446B001090AC}" type="datetimeFigureOut">
              <a:rPr lang="en-US"/>
              <a:pPr>
                <a:defRPr/>
              </a:pPr>
              <a:t>1/27/2015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C01F3-7E14-4191-8533-C207E5A38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29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09C8B-BE5D-4C0C-B532-7A90FBA7CAC7}" type="datetimeFigureOut">
              <a:rPr lang="en-US"/>
              <a:pPr>
                <a:defRPr/>
              </a:pPr>
              <a:t>1/27/2015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3B996-09A6-42B2-8C40-1F3B822847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8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44916-3EEC-4523-A914-F781909048AF}" type="datetimeFigureOut">
              <a:rPr lang="en-US"/>
              <a:pPr>
                <a:defRPr/>
              </a:pPr>
              <a:t>1/27/2015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D336A-108A-4ED2-9759-625112359A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28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965A8-ACF3-4C20-A951-E4F07130F1AD}" type="datetimeFigureOut">
              <a:rPr lang="en-US"/>
              <a:pPr>
                <a:defRPr/>
              </a:pPr>
              <a:t>1/27/2015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88E9A-80B8-4D82-B97F-E2477D8FC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48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22DEB-4FC8-4C7A-9C8E-2C24F0103AF8}" type="datetimeFigureOut">
              <a:rPr lang="en-US"/>
              <a:pPr>
                <a:defRPr/>
              </a:pPr>
              <a:t>1/27/2015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E85EC-C45A-476B-956E-65532A1EF3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23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EBE22A-456C-4422-963A-21E37FAABB03}" type="datetimeFigureOut">
              <a:rPr lang="en-US"/>
              <a:pPr>
                <a:defRPr/>
              </a:pPr>
              <a:t>1/27/2015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D1FF69-FB8A-4A66-B8F3-F0FF1720BB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914400"/>
            <a:ext cx="3581401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What are the interactions </a:t>
            </a:r>
            <a:r>
              <a:rPr lang="en-US" sz="1600" dirty="0"/>
              <a:t>between the </a:t>
            </a:r>
            <a:r>
              <a:rPr lang="en-US" sz="1600" dirty="0" smtClean="0"/>
              <a:t>U.S. electricity </a:t>
            </a:r>
            <a:r>
              <a:rPr lang="en-US" sz="1600" dirty="0"/>
              <a:t>and water </a:t>
            </a:r>
            <a:r>
              <a:rPr lang="en-US" sz="1600" dirty="0" smtClean="0"/>
              <a:t>systems? What are the impacts of key </a:t>
            </a:r>
            <a:r>
              <a:rPr lang="en-US" sz="1600" dirty="0"/>
              <a:t>factors </a:t>
            </a:r>
            <a:r>
              <a:rPr lang="en-US" sz="1600" dirty="0" smtClean="0"/>
              <a:t>including </a:t>
            </a:r>
            <a:r>
              <a:rPr lang="en-US" sz="1600" dirty="0"/>
              <a:t>water-saving adaptations, climate mitigation policies, capital stock turnover, and technological </a:t>
            </a:r>
            <a:r>
              <a:rPr lang="en-US" sz="1600" dirty="0" smtClean="0"/>
              <a:t>advances?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endParaRPr lang="en-US" sz="1600" dirty="0"/>
          </a:p>
          <a:p>
            <a:pPr marL="231775" indent="-231775" algn="ctr">
              <a:spcBef>
                <a:spcPct val="15000"/>
              </a:spcBef>
            </a:pPr>
            <a:r>
              <a:rPr lang="en-US" b="1" dirty="0"/>
              <a:t>Approach</a:t>
            </a:r>
            <a:endParaRPr lang="en-US" sz="1600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Employed </a:t>
            </a:r>
            <a:r>
              <a:rPr lang="en-US" sz="1600" dirty="0"/>
              <a:t>an integrated modeling approach </a:t>
            </a:r>
            <a:r>
              <a:rPr lang="en-US" sz="1600" dirty="0" smtClean="0"/>
              <a:t>(GCAM-USA) that </a:t>
            </a:r>
            <a:r>
              <a:rPr lang="en-US" sz="1600" dirty="0"/>
              <a:t>captures </a:t>
            </a:r>
            <a:r>
              <a:rPr lang="en-US" sz="1600" dirty="0" smtClean="0"/>
              <a:t>energy–water </a:t>
            </a:r>
            <a:r>
              <a:rPr lang="en-US" sz="1600" dirty="0"/>
              <a:t>interactions at regional and national </a:t>
            </a:r>
            <a:r>
              <a:rPr lang="en-US" sz="1600" dirty="0" smtClean="0"/>
              <a:t>scales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Developed detailed scenarios of the future generation portfolio and  </a:t>
            </a:r>
            <a:r>
              <a:rPr lang="en-US" sz="1600" dirty="0"/>
              <a:t>cooling technology </a:t>
            </a:r>
            <a:r>
              <a:rPr lang="en-US" sz="1600" dirty="0" smtClean="0"/>
              <a:t>mix</a:t>
            </a:r>
            <a:endParaRPr lang="en-US" sz="1600" strike="sngStrike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Estimated future state-level electricity generation and associated water withdrawals and consumption under different scenarios</a:t>
            </a:r>
            <a:endParaRPr 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52400"/>
            <a:ext cx="8610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smtClean="0">
                <a:latin typeface="+mn-lt"/>
              </a:rPr>
              <a:t>U.S. Water Demands </a:t>
            </a:r>
            <a:r>
              <a:rPr lang="en-US" sz="3200" b="1" dirty="0">
                <a:latin typeface="+mn-lt"/>
              </a:rPr>
              <a:t>for </a:t>
            </a:r>
            <a:r>
              <a:rPr lang="en-US" sz="3200" b="1" dirty="0" smtClean="0">
                <a:latin typeface="+mn-lt"/>
              </a:rPr>
              <a:t>Electricity Generation</a:t>
            </a:r>
            <a:endParaRPr lang="en-US" sz="3200" b="1" dirty="0">
              <a:latin typeface="+mn-lt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645725" y="6304002"/>
            <a:ext cx="54864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n-US" sz="1000" dirty="0"/>
              <a:t>Liu L, M Hejazi, P Patel, P Kyle, E Davies, Y Zhou, L Clarke, J Edmonds. 2014. “Water Demands for Electricity Generation in the U.S.: Modeling different scenarios for the water–energy nexus.” </a:t>
            </a:r>
            <a:r>
              <a:rPr lang="en-US" sz="1000" i="1" dirty="0"/>
              <a:t>Technological Forecasting &amp; Social Change</a:t>
            </a:r>
            <a:r>
              <a:rPr lang="en-US" sz="1000" dirty="0"/>
              <a:t>, in press. DOI:10.1016/j.techfore.2014.11.004.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708711" y="1053990"/>
            <a:ext cx="14478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rgbClr val="0000FF"/>
                </a:solidFill>
                <a:latin typeface="Arial" pitchFamily="34" charset="0"/>
              </a:rPr>
              <a:t>GCAM-USA’s estimates 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of the </a:t>
            </a:r>
            <a:r>
              <a:rPr lang="en-US" sz="1200" b="1" dirty="0">
                <a:solidFill>
                  <a:srgbClr val="0000FF"/>
                </a:solidFill>
                <a:latin typeface="Arial" pitchFamily="34" charset="0"/>
              </a:rPr>
              <a:t>state level electric-sector water consumption under the Reference, RCP4.5_NucCCS and RCP4.5_RE 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scenarios in 2095</a:t>
            </a:r>
            <a:endParaRPr lang="en-US" sz="1200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771332" y="3590499"/>
            <a:ext cx="51816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 smtClean="0"/>
              <a:t>Impact</a:t>
            </a:r>
            <a:endParaRPr lang="en-US" b="1" dirty="0"/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600" dirty="0" smtClean="0"/>
              <a:t>Climate </a:t>
            </a:r>
            <a:r>
              <a:rPr lang="en-US" sz="1600" dirty="0"/>
              <a:t>mitigation strategies </a:t>
            </a:r>
            <a:r>
              <a:rPr lang="en-US" sz="1600" dirty="0" smtClean="0"/>
              <a:t>that encourage renewable energy reduce water consumption compared to strategies focused on carbon capture and storage and </a:t>
            </a:r>
            <a:r>
              <a:rPr lang="en-US" sz="1600" dirty="0"/>
              <a:t>nuclear </a:t>
            </a:r>
            <a:r>
              <a:rPr lang="en-US" sz="1600" dirty="0" smtClean="0"/>
              <a:t>power</a:t>
            </a:r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600" dirty="0" smtClean="0"/>
              <a:t>The geographical and technological detail of this study </a:t>
            </a:r>
            <a:r>
              <a:rPr lang="en-US" sz="1600" dirty="0"/>
              <a:t>provides a useful platform to address </a:t>
            </a:r>
            <a:r>
              <a:rPr lang="en-US" sz="1600" dirty="0" smtClean="0"/>
              <a:t>scientific, policy relevant, </a:t>
            </a:r>
            <a:r>
              <a:rPr lang="en-US" sz="1600" dirty="0"/>
              <a:t>and emerging issues at the heart of the water–energy nexus in the U.S.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841891"/>
            <a:ext cx="3971925" cy="258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1BD973-AE2F-47D8-9066-0CEE8A0E3CBC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purl.org/dc/elements/1.1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22CAE49-305D-4C89-9425-6F4BB47A62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432ABC-A0DF-4C36-BF00-0D28B9874D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374</TotalTime>
  <Words>222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JOvink</cp:lastModifiedBy>
  <cp:revision>15</cp:revision>
  <cp:lastPrinted>2011-05-11T17:30:12Z</cp:lastPrinted>
  <dcterms:created xsi:type="dcterms:W3CDTF">2015-01-07T16:53:30Z</dcterms:created>
  <dcterms:modified xsi:type="dcterms:W3CDTF">2015-01-27T22:38:49Z</dcterms:modified>
</cp:coreProperties>
</file>