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2" autoAdjust="0"/>
    <p:restoredTop sz="98185" autoAdjust="0"/>
  </p:normalViewPr>
  <p:slideViewPr>
    <p:cSldViewPr>
      <p:cViewPr>
        <p:scale>
          <a:sx n="120" d="100"/>
          <a:sy n="120" d="100"/>
        </p:scale>
        <p:origin x="-11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776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Wanda says that this is a general slide with no </a:t>
            </a:r>
            <a:r>
              <a:rPr lang="en-US" smtClean="0"/>
              <a:t>specific 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80B9A-C993-4CEA-8A39-3AFD6A021F2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2113C00A-46C3-4695-A1BF-A4D51761E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235"/>
          <p:cNvSpPr>
            <a:spLocks noChangeArrowheads="1"/>
          </p:cNvSpPr>
          <p:nvPr userDrawn="1"/>
        </p:nvSpPr>
        <p:spPr bwMode="auto">
          <a:xfrm>
            <a:off x="-34926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fld id="{3CF22588-4ED6-4D73-B710-A92B6386A90D}" type="slidenum">
              <a:rPr lang="en-US" sz="1000">
                <a:solidFill>
                  <a:schemeClr val="bg1"/>
                </a:solidFill>
                <a:ea typeface="Rod"/>
                <a:cs typeface="Rod"/>
              </a:rPr>
              <a:pPr marL="171450" indent="-171450" eaLnBrk="0" hangingPunct="0">
                <a:lnSpc>
                  <a:spcPct val="90000"/>
                </a:lnSpc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ea typeface="Rod"/>
                <a:cs typeface="Rod"/>
              </a:rPr>
              <a:t>	 </a:t>
            </a:r>
            <a:r>
              <a:rPr lang="en-US" sz="1200" b="1" dirty="0" smtClean="0">
                <a:solidFill>
                  <a:schemeClr val="bg1"/>
                </a:solidFill>
                <a:ea typeface="Rod"/>
                <a:cs typeface="Rod"/>
              </a:rPr>
              <a:t>BER Climate Research</a:t>
            </a:r>
            <a:endParaRPr lang="en-US" sz="1200" b="1" dirty="0">
              <a:solidFill>
                <a:schemeClr val="bg1"/>
              </a:solidFill>
              <a:ea typeface="Rod"/>
              <a:cs typeface="Rod"/>
            </a:endParaRPr>
          </a:p>
        </p:txBody>
      </p:sp>
    </p:spTree>
  </p:cSld>
  <p:clrMapOvr>
    <a:masterClrMapping/>
  </p:clrMapOvr>
  <p:transition xmlns:p14="http://schemas.microsoft.com/office/powerpoint/2010/main"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8/30/13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228600"/>
            <a:ext cx="89154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smtClean="0"/>
              <a:t>Dynamic i</a:t>
            </a:r>
            <a:r>
              <a:rPr lang="en-US" sz="2400" b="1" smtClean="0"/>
              <a:t>ce </a:t>
            </a:r>
            <a:r>
              <a:rPr lang="en-US" sz="2400" b="1" dirty="0" smtClean="0"/>
              <a:t>sheets in the </a:t>
            </a:r>
            <a:r>
              <a:rPr lang="en-US" sz="2400" b="1" dirty="0"/>
              <a:t>Community Earth System </a:t>
            </a:r>
            <a:r>
              <a:rPr lang="en-US" sz="2400" b="1" dirty="0" smtClean="0"/>
              <a:t>Model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81000" y="914400"/>
            <a:ext cx="4038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Objective</a:t>
            </a:r>
          </a:p>
          <a:p>
            <a:r>
              <a:rPr lang="en-US" dirty="0" smtClean="0"/>
              <a:t>Implement and evaluate the Glimmer Community Ice Sheet Model (Glimmer-CISM) in the Community Earth System Model (CESM) as a first step </a:t>
            </a:r>
            <a:r>
              <a:rPr lang="en-US" smtClean="0"/>
              <a:t>toward fully </a:t>
            </a:r>
            <a:r>
              <a:rPr lang="en-US" dirty="0" smtClean="0"/>
              <a:t>coupled ice-sheet/climate modeling.  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2819400"/>
            <a:ext cx="4191000" cy="360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Research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Implemented Glimmer-CISM in CESM</a:t>
            </a:r>
            <a:endParaRPr lang="en-US" dirty="0"/>
          </a:p>
          <a:p>
            <a:pPr marL="455613" lvl="1" indent="-222250">
              <a:buFontTx/>
              <a:buChar char="•"/>
            </a:pPr>
            <a:r>
              <a:rPr lang="en-US" dirty="0" smtClean="0"/>
              <a:t>Ice sheet surface mass balance (SMB) computed in Community Land Model</a:t>
            </a:r>
            <a:endParaRPr lang="en-US" dirty="0"/>
          </a:p>
          <a:p>
            <a:pPr marL="455613" lvl="1" indent="-222250">
              <a:buFontTx/>
              <a:buChar char="•"/>
            </a:pPr>
            <a:r>
              <a:rPr lang="en-US" dirty="0" smtClean="0"/>
              <a:t>SMB downscaled to Greenland grid, applied to dynamic ice sheet model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Ran Greenland Ice </a:t>
            </a:r>
            <a:r>
              <a:rPr lang="en-US" dirty="0"/>
              <a:t>S</a:t>
            </a:r>
            <a:r>
              <a:rPr lang="en-US" dirty="0" smtClean="0"/>
              <a:t>heet to equilibrium in an ensemble of 100 parameter sets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Chose optimal parameter sets and ran model from 1850-2100 to estimate Greenland contribution to sea-</a:t>
            </a:r>
            <a:r>
              <a:rPr lang="en-US" smtClean="0"/>
              <a:t>level rise</a:t>
            </a:r>
            <a:endParaRPr lang="en-US" dirty="0"/>
          </a:p>
          <a:p>
            <a:endParaRPr lang="en-US" sz="2000" b="1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4572000" y="3810000"/>
            <a:ext cx="44196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Impact</a:t>
            </a:r>
          </a:p>
          <a:p>
            <a:pPr marL="233363" indent="-233363">
              <a:buFont typeface="Arial"/>
              <a:buChar char="•"/>
            </a:pPr>
            <a:r>
              <a:rPr lang="en-US" dirty="0" smtClean="0"/>
              <a:t>First use of a global climate model to generate a realistic surface mass balance for forcing a dynamic ice sheet model</a:t>
            </a:r>
          </a:p>
          <a:p>
            <a:pPr marL="233363" indent="-233363">
              <a:buFont typeface="Arial"/>
              <a:buChar char="•"/>
            </a:pPr>
            <a:r>
              <a:rPr lang="en-US" dirty="0" smtClean="0"/>
              <a:t>Found that reduced ice discharge partly offsets increased melting</a:t>
            </a:r>
          </a:p>
          <a:p>
            <a:pPr marL="233363" indent="-233363">
              <a:buFont typeface="Arial"/>
              <a:buChar char="•"/>
            </a:pPr>
            <a:r>
              <a:rPr lang="en-US" dirty="0" smtClean="0"/>
              <a:t>Identified positive SMB bias along northern Greenland coast 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" y="6172200"/>
            <a:ext cx="82296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GB" sz="1000" b="1" dirty="0" smtClean="0"/>
              <a:t>Reference: </a:t>
            </a:r>
            <a:r>
              <a:rPr lang="en-US" sz="1000" b="1" dirty="0" smtClean="0"/>
              <a:t>Lipscomb, W.H., J</a:t>
            </a:r>
            <a:r>
              <a:rPr lang="en-US" sz="1000" b="1" dirty="0"/>
              <a:t>. G. </a:t>
            </a:r>
            <a:r>
              <a:rPr lang="en-US" sz="1000" b="1" dirty="0" err="1"/>
              <a:t>Fyke</a:t>
            </a:r>
            <a:r>
              <a:rPr lang="en-US" sz="1000" b="1" dirty="0"/>
              <a:t>, M. </a:t>
            </a:r>
            <a:r>
              <a:rPr lang="en-US" sz="1000" b="1" dirty="0" err="1"/>
              <a:t>Vizcaíno</a:t>
            </a:r>
            <a:r>
              <a:rPr lang="en-US" sz="1000" b="1" dirty="0"/>
              <a:t>, W. J. Sacks, J. Wolfe, M. </a:t>
            </a:r>
            <a:r>
              <a:rPr lang="en-US" sz="1000" b="1" dirty="0" err="1"/>
              <a:t>Vertenstein</a:t>
            </a:r>
            <a:r>
              <a:rPr lang="en-US" sz="1000" b="1" dirty="0"/>
              <a:t>, T. Craig, E. </a:t>
            </a:r>
            <a:r>
              <a:rPr lang="en-US" sz="1000" b="1" dirty="0" err="1"/>
              <a:t>Kluzek</a:t>
            </a:r>
            <a:r>
              <a:rPr lang="en-US" sz="1000" b="1" dirty="0"/>
              <a:t>, and D. M. Lawrence (2013), Implementation and initial evaluation of the Glimmer Community Ice Sheet Model in the Community Earth System Model, </a:t>
            </a:r>
            <a:r>
              <a:rPr lang="en-US" sz="1000" b="1" i="1" dirty="0"/>
              <a:t>J. Climate</a:t>
            </a:r>
            <a:r>
              <a:rPr lang="en-US" sz="1000" b="1" dirty="0"/>
              <a:t>, </a:t>
            </a:r>
            <a:r>
              <a:rPr lang="en-US" sz="1000" b="1" dirty="0" smtClean="0"/>
              <a:t>doi:</a:t>
            </a:r>
            <a:r>
              <a:rPr lang="en-US" sz="1000" b="1" dirty="0"/>
              <a:t>10.1175/JCLI-D-12-00557.1</a:t>
            </a:r>
            <a:r>
              <a:rPr lang="en-US" sz="1000" b="1" dirty="0" smtClean="0"/>
              <a:t>.  </a:t>
            </a:r>
            <a:endParaRPr lang="en-US" sz="1000" b="1" dirty="0"/>
          </a:p>
        </p:txBody>
      </p:sp>
      <p:sp>
        <p:nvSpPr>
          <p:cNvPr id="13" name="TextBox 27"/>
          <p:cNvSpPr txBox="1">
            <a:spLocks noChangeArrowheads="1"/>
          </p:cNvSpPr>
          <p:nvPr/>
        </p:nvSpPr>
        <p:spPr bwMode="auto">
          <a:xfrm>
            <a:off x="4724400" y="3276600"/>
            <a:ext cx="419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0066FF"/>
                </a:solidFill>
              </a:rPr>
              <a:t>Greenland ice sheet topography: (left) simulated in CESM by optimal ensemble member; (right) observed. 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3930" y="762000"/>
            <a:ext cx="1550670" cy="2514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5600" y="838200"/>
            <a:ext cx="1905000" cy="2415269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4320</TotalTime>
  <Words>268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William Lipscomb</cp:lastModifiedBy>
  <cp:revision>78</cp:revision>
  <dcterms:created xsi:type="dcterms:W3CDTF">2010-09-02T17:02:09Z</dcterms:created>
  <dcterms:modified xsi:type="dcterms:W3CDTF">2013-08-30T16:51:24Z</dcterms:modified>
</cp:coreProperties>
</file>