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9754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43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A281A-6E78-4501-8B07-018AA8FA3727}" type="datetimeFigureOut">
              <a:rPr lang="en-US" smtClean="0"/>
              <a:t>9/3/2015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07E4B-DE00-4062-B5FB-4033AD0ECD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90761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A281A-6E78-4501-8B07-018AA8FA3727}" type="datetimeFigureOut">
              <a:rPr lang="en-US" smtClean="0"/>
              <a:t>9/3/2015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07E4B-DE00-4062-B5FB-4033AD0ECD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35909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A281A-6E78-4501-8B07-018AA8FA3727}" type="datetimeFigureOut">
              <a:rPr lang="en-US" smtClean="0"/>
              <a:t>9/3/2015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07E4B-DE00-4062-B5FB-4033AD0ECD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06697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A281A-6E78-4501-8B07-018AA8FA3727}" type="datetimeFigureOut">
              <a:rPr lang="en-US" smtClean="0"/>
              <a:t>9/3/2015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07E4B-DE00-4062-B5FB-4033AD0ECD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47984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A281A-6E78-4501-8B07-018AA8FA3727}" type="datetimeFigureOut">
              <a:rPr lang="en-US" smtClean="0"/>
              <a:t>9/3/2015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07E4B-DE00-4062-B5FB-4033AD0ECD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561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A281A-6E78-4501-8B07-018AA8FA3727}" type="datetimeFigureOut">
              <a:rPr lang="en-US" smtClean="0"/>
              <a:t>9/3/2015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07E4B-DE00-4062-B5FB-4033AD0ECD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9869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A281A-6E78-4501-8B07-018AA8FA3727}" type="datetimeFigureOut">
              <a:rPr lang="en-US" smtClean="0"/>
              <a:t>9/3/2015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07E4B-DE00-4062-B5FB-4033AD0ECD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178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A281A-6E78-4501-8B07-018AA8FA3727}" type="datetimeFigureOut">
              <a:rPr lang="en-US" smtClean="0"/>
              <a:t>9/3/2015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07E4B-DE00-4062-B5FB-4033AD0ECD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99004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A281A-6E78-4501-8B07-018AA8FA3727}" type="datetimeFigureOut">
              <a:rPr lang="en-US" smtClean="0"/>
              <a:t>9/3/2015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07E4B-DE00-4062-B5FB-4033AD0ECD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70094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A281A-6E78-4501-8B07-018AA8FA3727}" type="datetimeFigureOut">
              <a:rPr lang="en-US" smtClean="0"/>
              <a:t>9/3/2015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07E4B-DE00-4062-B5FB-4033AD0ECD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15422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A281A-6E78-4501-8B07-018AA8FA3727}" type="datetimeFigureOut">
              <a:rPr lang="en-US" smtClean="0"/>
              <a:t>9/3/2015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07E4B-DE00-4062-B5FB-4033AD0ECD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433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EA281A-6E78-4501-8B07-018AA8FA3727}" type="datetimeFigureOut">
              <a:rPr lang="en-US" smtClean="0"/>
              <a:t>9/3/2015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607E4B-DE00-4062-B5FB-4033AD0ECD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10548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dx.doi.org/10.1175/JCLI-D-12-00565.1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"/>
          </a:xfrm>
          <a:prstGeom prst="rect">
            <a:avLst/>
          </a:prstGeom>
          <a:solidFill>
            <a:srgbClr val="29754A"/>
          </a:solidFill>
          <a:ln>
            <a:solidFill>
              <a:srgbClr val="29754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76200"/>
            <a:ext cx="9144000" cy="536575"/>
          </a:xfrm>
        </p:spPr>
        <p:txBody>
          <a:bodyPr>
            <a:noAutofit/>
          </a:bodyPr>
          <a:lstStyle/>
          <a:p>
            <a:r>
              <a:rPr lang="en-US" sz="3400" dirty="0" smtClean="0">
                <a:solidFill>
                  <a:schemeClr val="bg1"/>
                </a:solidFill>
              </a:rPr>
              <a:t>CESM1(BGC) Historical Carbon Cycle Characterized</a:t>
            </a:r>
            <a:endParaRPr lang="en-US" sz="3400" dirty="0">
              <a:solidFill>
                <a:schemeClr val="bg1"/>
              </a:solidFill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6172200" y="754684"/>
            <a:ext cx="2769905" cy="5417516"/>
            <a:chOff x="6172200" y="754684"/>
            <a:chExt cx="2769905" cy="5417516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72200" y="754684"/>
              <a:ext cx="2769905" cy="2690286"/>
            </a:xfrm>
            <a:prstGeom prst="rect">
              <a:avLst/>
            </a:prstGeom>
          </p:spPr>
        </p:pic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72200" y="3481914"/>
              <a:ext cx="2769905" cy="2690286"/>
            </a:xfrm>
            <a:prstGeom prst="rect">
              <a:avLst/>
            </a:prstGeom>
          </p:spPr>
        </p:pic>
      </p:grpSp>
      <p:sp>
        <p:nvSpPr>
          <p:cNvPr id="8" name="TextBox 7"/>
          <p:cNvSpPr txBox="1"/>
          <p:nvPr/>
        </p:nvSpPr>
        <p:spPr>
          <a:xfrm>
            <a:off x="0" y="685592"/>
            <a:ext cx="6096000" cy="63248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Objective:</a:t>
            </a:r>
          </a:p>
          <a:p>
            <a:pPr>
              <a:spcAft>
                <a:spcPts val="300"/>
              </a:spcAft>
            </a:pPr>
            <a:r>
              <a:rPr lang="en-US" sz="1600" dirty="0" smtClean="0"/>
              <a:t>Characterize the fidelity of the Community Earth System Model (CESM1) carbon cycle with terrestrial carbon–nitrogen dynamics and an ocean biogeochemical model.</a:t>
            </a:r>
          </a:p>
          <a:p>
            <a:r>
              <a:rPr lang="en-US" sz="1600" b="1" dirty="0" smtClean="0"/>
              <a:t>Approach:</a:t>
            </a:r>
          </a:p>
          <a:p>
            <a:pPr>
              <a:spcAft>
                <a:spcPts val="300"/>
              </a:spcAft>
            </a:pPr>
            <a:r>
              <a:rPr lang="en-US" sz="1600" dirty="0" smtClean="0"/>
              <a:t>Two sets of preindustrial-control and 20</a:t>
            </a:r>
            <a:r>
              <a:rPr lang="en-US" sz="1600" baseline="30000" dirty="0" smtClean="0"/>
              <a:t>th</a:t>
            </a:r>
            <a:r>
              <a:rPr lang="en-US" sz="1600" dirty="0" smtClean="0"/>
              <a:t> century experiments were initialized and forced with prescribed CO</a:t>
            </a:r>
            <a:r>
              <a:rPr lang="en-US" sz="1600" baseline="-25000" dirty="0" smtClean="0"/>
              <a:t>2</a:t>
            </a:r>
            <a:r>
              <a:rPr lang="en-US" sz="1600" dirty="0" smtClean="0"/>
              <a:t> emissions (PROG) and CO</a:t>
            </a:r>
            <a:r>
              <a:rPr lang="en-US" sz="1600" baseline="-25000" dirty="0" smtClean="0"/>
              <a:t>2</a:t>
            </a:r>
            <a:r>
              <a:rPr lang="en-US" sz="1600" dirty="0" smtClean="0"/>
              <a:t> mole fractions (PRES).</a:t>
            </a:r>
          </a:p>
          <a:p>
            <a:r>
              <a:rPr lang="en-US" sz="1600" b="1" dirty="0" smtClean="0"/>
              <a:t>Results/Impacts:</a:t>
            </a:r>
          </a:p>
          <a:p>
            <a:pPr marL="285750" indent="-285750">
              <a:buClr>
                <a:srgbClr val="29754A"/>
              </a:buClr>
              <a:buFont typeface="Wingdings" panose="05000000000000000000" pitchFamily="2" charset="2"/>
              <a:buChar char="Ø"/>
            </a:pPr>
            <a:r>
              <a:rPr lang="en-US" sz="1600" dirty="0" smtClean="0"/>
              <a:t>CESM1(BGC) configuration used for CMIP5 experiments was introduced and described.</a:t>
            </a:r>
          </a:p>
          <a:p>
            <a:pPr marL="285750" indent="-285750">
              <a:buClr>
                <a:srgbClr val="29754A"/>
              </a:buClr>
              <a:buFont typeface="Wingdings" panose="05000000000000000000" pitchFamily="2" charset="2"/>
              <a:buChar char="Ø"/>
            </a:pPr>
            <a:r>
              <a:rPr lang="en-US" sz="1600" dirty="0" smtClean="0"/>
              <a:t>Model broadly reproduced observed 20</a:t>
            </a:r>
            <a:r>
              <a:rPr lang="en-US" sz="1600" baseline="30000" dirty="0" smtClean="0"/>
              <a:t>th</a:t>
            </a:r>
            <a:r>
              <a:rPr lang="en-US" sz="1600" dirty="0" smtClean="0"/>
              <a:t> century carbon cycle, but exhibited notable biases.</a:t>
            </a:r>
          </a:p>
          <a:p>
            <a:pPr marL="285750" indent="-285750">
              <a:buClr>
                <a:srgbClr val="29754A"/>
              </a:buClr>
              <a:buFont typeface="Wingdings" panose="05000000000000000000" pitchFamily="2" charset="2"/>
              <a:buChar char="Ø"/>
            </a:pPr>
            <a:r>
              <a:rPr lang="en-US" sz="1600" dirty="0" smtClean="0"/>
              <a:t>Model exhibited excessive increase in atmospheric CO</a:t>
            </a:r>
            <a:r>
              <a:rPr lang="en-US" sz="1600" baseline="-25000" dirty="0" smtClean="0"/>
              <a:t>2</a:t>
            </a:r>
            <a:r>
              <a:rPr lang="en-US" sz="1600" dirty="0" smtClean="0"/>
              <a:t> due to weak land and ocean carbon uptake.</a:t>
            </a:r>
          </a:p>
          <a:p>
            <a:pPr marL="285750" indent="-285750">
              <a:buClr>
                <a:srgbClr val="29754A"/>
              </a:buClr>
              <a:buFont typeface="Wingdings" panose="05000000000000000000" pitchFamily="2" charset="2"/>
              <a:buChar char="Ø"/>
            </a:pPr>
            <a:r>
              <a:rPr lang="en-US" sz="1600" dirty="0" smtClean="0"/>
              <a:t>Model had a weak seasonal cycle of atmospheric CO</a:t>
            </a:r>
            <a:r>
              <a:rPr lang="en-US" sz="1600" baseline="-25000" dirty="0" smtClean="0"/>
              <a:t>2</a:t>
            </a:r>
            <a:r>
              <a:rPr lang="en-US" sz="1600" dirty="0" smtClean="0"/>
              <a:t> in the Northern Hemisphere due to seasonal biases in land-to-air CO</a:t>
            </a:r>
            <a:r>
              <a:rPr lang="en-US" sz="1600" baseline="-25000" dirty="0" smtClean="0"/>
              <a:t>2</a:t>
            </a:r>
            <a:r>
              <a:rPr lang="en-US" sz="1600" dirty="0" smtClean="0"/>
              <a:t> fluxes.</a:t>
            </a:r>
          </a:p>
          <a:p>
            <a:pPr marL="285750" indent="-285750">
              <a:buClr>
                <a:srgbClr val="29754A"/>
              </a:buClr>
              <a:buFont typeface="Wingdings" panose="05000000000000000000" pitchFamily="2" charset="2"/>
              <a:buChar char="Ø"/>
            </a:pPr>
            <a:r>
              <a:rPr lang="en-US" sz="1600" dirty="0" smtClean="0"/>
              <a:t>Model response of atmospheric CO</a:t>
            </a:r>
            <a:r>
              <a:rPr lang="en-US" sz="1600" baseline="-25000" dirty="0" smtClean="0"/>
              <a:t>2</a:t>
            </a:r>
            <a:r>
              <a:rPr lang="en-US" sz="1600" dirty="0" smtClean="0"/>
              <a:t> to El Niño Southern Oscillation was too weak.</a:t>
            </a:r>
          </a:p>
          <a:p>
            <a:pPr>
              <a:spcBef>
                <a:spcPts val="300"/>
              </a:spcBef>
            </a:pPr>
            <a:r>
              <a:rPr lang="en-US" sz="1400" dirty="0" smtClean="0"/>
              <a:t>Lindsay, Keith, Gordon B. </a:t>
            </a:r>
            <a:r>
              <a:rPr lang="en-US" sz="1400" dirty="0" err="1" smtClean="0"/>
              <a:t>Bonan</a:t>
            </a:r>
            <a:r>
              <a:rPr lang="en-US" sz="1400" dirty="0" smtClean="0"/>
              <a:t>, Scott C. </a:t>
            </a:r>
            <a:r>
              <a:rPr lang="en-US" sz="1400" dirty="0" err="1" smtClean="0"/>
              <a:t>Doney</a:t>
            </a:r>
            <a:r>
              <a:rPr lang="en-US" sz="1400" dirty="0" smtClean="0"/>
              <a:t>, </a:t>
            </a:r>
            <a:r>
              <a:rPr lang="en-US" sz="1400" b="1" dirty="0" smtClean="0"/>
              <a:t>Forrest M. Hoffman</a:t>
            </a:r>
            <a:r>
              <a:rPr lang="en-US" sz="1400" dirty="0" smtClean="0"/>
              <a:t>, David M. Lawrence, Matthew C. Long, Natalie M. </a:t>
            </a:r>
            <a:r>
              <a:rPr lang="en-US" sz="1400" dirty="0" err="1" smtClean="0"/>
              <a:t>Mahowald</a:t>
            </a:r>
            <a:r>
              <a:rPr lang="en-US" sz="1400" dirty="0" smtClean="0"/>
              <a:t>, </a:t>
            </a:r>
            <a:r>
              <a:rPr lang="en-US" sz="1400" b="1" dirty="0" smtClean="0"/>
              <a:t>J. Keith Moore</a:t>
            </a:r>
            <a:r>
              <a:rPr lang="en-US" sz="1400" dirty="0" smtClean="0"/>
              <a:t>, </a:t>
            </a:r>
            <a:r>
              <a:rPr lang="en-US" sz="1400" b="1" dirty="0" smtClean="0"/>
              <a:t>James T. </a:t>
            </a:r>
            <a:r>
              <a:rPr lang="en-US" sz="1400" b="1" dirty="0" err="1" smtClean="0"/>
              <a:t>Randerson</a:t>
            </a:r>
            <a:r>
              <a:rPr lang="en-US" sz="1400" dirty="0" smtClean="0"/>
              <a:t>, and </a:t>
            </a:r>
            <a:r>
              <a:rPr lang="en-US" sz="1400" b="1" dirty="0" smtClean="0"/>
              <a:t>Peter E. Thornton</a:t>
            </a:r>
            <a:r>
              <a:rPr lang="en-US" sz="1400" dirty="0" smtClean="0"/>
              <a:t> (2014), Preindustrial-Control and Twentieth-Century Carbon Cycle Experiments with the Earth System Model CESM1(BGC), </a:t>
            </a:r>
            <a:r>
              <a:rPr lang="en-US" sz="1400" i="1" dirty="0" smtClean="0"/>
              <a:t>J. </a:t>
            </a:r>
            <a:r>
              <a:rPr lang="en-US" sz="1400" i="1" dirty="0" err="1" smtClean="0"/>
              <a:t>Clim</a:t>
            </a:r>
            <a:r>
              <a:rPr lang="en-US" sz="1400" i="1" dirty="0" smtClean="0"/>
              <a:t>.</a:t>
            </a:r>
            <a:r>
              <a:rPr lang="en-US" sz="1400" dirty="0" smtClean="0"/>
              <a:t>, 27:8981–9005, </a:t>
            </a:r>
            <a:r>
              <a:rPr lang="en-US" sz="1400" dirty="0" smtClean="0"/>
              <a:t>doi:</a:t>
            </a:r>
            <a:r>
              <a:rPr lang="en-US" sz="1400" dirty="0" smtClean="0">
                <a:hlinkClick r:id="rId4"/>
              </a:rPr>
              <a:t>10.1175/JCLI-D-12-00565.1</a:t>
            </a:r>
            <a:r>
              <a:rPr lang="en-US" sz="1400" dirty="0" smtClean="0"/>
              <a:t>.</a:t>
            </a:r>
            <a:endParaRPr lang="en-US" sz="1400" dirty="0"/>
          </a:p>
        </p:txBody>
      </p:sp>
      <p:sp>
        <p:nvSpPr>
          <p:cNvPr id="9" name="TextBox 8"/>
          <p:cNvSpPr txBox="1"/>
          <p:nvPr/>
        </p:nvSpPr>
        <p:spPr>
          <a:xfrm>
            <a:off x="6096000" y="6172200"/>
            <a:ext cx="3048000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00" dirty="0" smtClean="0"/>
              <a:t>Time series of 20</a:t>
            </a:r>
            <a:r>
              <a:rPr lang="en-US" sz="1300" baseline="30000" dirty="0" smtClean="0"/>
              <a:t>th</a:t>
            </a:r>
            <a:r>
              <a:rPr lang="en-US" sz="1300" dirty="0" smtClean="0"/>
              <a:t> century (a) 2-m air temperature anomalies and (b) surface net CO</a:t>
            </a:r>
            <a:r>
              <a:rPr lang="en-US" sz="1300" baseline="-25000" dirty="0" smtClean="0"/>
              <a:t>2</a:t>
            </a:r>
            <a:r>
              <a:rPr lang="en-US" sz="1300" dirty="0" smtClean="0"/>
              <a:t> tracer compared to observations.</a:t>
            </a:r>
            <a:endParaRPr lang="en-US" sz="1300" dirty="0"/>
          </a:p>
        </p:txBody>
      </p:sp>
    </p:spTree>
    <p:extLst>
      <p:ext uri="{BB962C8B-B14F-4D97-AF65-F5344CB8AC3E}">
        <p14:creationId xmlns:p14="http://schemas.microsoft.com/office/powerpoint/2010/main" val="30744140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231</Words>
  <Application>Microsoft Office PowerPoint</Application>
  <PresentationFormat>On-screen Show (4:3)</PresentationFormat>
  <Paragraphs>13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CESM1(BGC) Historical Carbon Cycle Characterized</vt:lpstr>
    </vt:vector>
  </TitlesOfParts>
  <Company>ORNL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CESM1(BGC) Historical Carbon Cycle Characterized</dc:title>
  <dc:creator>Forrest M. Hoffman</dc:creator>
  <cp:lastModifiedBy>Forrest M. Hoffman</cp:lastModifiedBy>
  <cp:revision>11</cp:revision>
  <dcterms:created xsi:type="dcterms:W3CDTF">2015-01-04T04:02:12Z</dcterms:created>
  <dcterms:modified xsi:type="dcterms:W3CDTF">2015-09-03T20:23:16Z</dcterms:modified>
</cp:coreProperties>
</file>