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4"/>
  </p:sldMasterIdLst>
  <p:notesMasterIdLst>
    <p:notesMasterId r:id="rId6"/>
  </p:notesMasterIdLst>
  <p:sldIdLst>
    <p:sldId id="265" r:id="rId5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768" y="-90"/>
      </p:cViewPr>
      <p:guideLst>
        <p:guide orient="horz" pos="2160"/>
        <p:guide pos="19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331EEBF8-E7F3-4A9A-850F-E4428DDCC0C3}" type="datetimeFigureOut">
              <a:rPr lang="en-US"/>
              <a:pPr>
                <a:defRPr/>
              </a:pPr>
              <a:t>7/6/2016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70C2D153-3D13-4BE3-B2CD-4C482CBB0C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68284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1200" dirty="0" smtClean="0"/>
              <a:t>http</a:t>
            </a:r>
            <a:r>
              <a:rPr lang="en-US" altLang="en-US" sz="1200" smtClean="0"/>
              <a:t>://www.pnnl.gov/science/highlights/highlights.asp?division=749</a:t>
            </a:r>
            <a:endParaRPr lang="en-US" altLang="en-US" sz="1200" dirty="0" smtClean="0"/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7B7338E-CFCF-413C-9FF8-02EB67962A4A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48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1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0" fontAlgn="auto" hangingPunct="0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9445DE63-9444-4068-B970-12C6A99CCC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</p:sldLayoutIdLst>
  <p:transition spd="slow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extBox 4"/>
          <p:cNvSpPr txBox="1">
            <a:spLocks noChangeArrowheads="1"/>
          </p:cNvSpPr>
          <p:nvPr/>
        </p:nvSpPr>
        <p:spPr bwMode="auto">
          <a:xfrm>
            <a:off x="444500" y="3759200"/>
            <a:ext cx="1841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15362" name="TextBox 4"/>
          <p:cNvSpPr txBox="1">
            <a:spLocks noChangeArrowheads="1"/>
          </p:cNvSpPr>
          <p:nvPr/>
        </p:nvSpPr>
        <p:spPr bwMode="auto">
          <a:xfrm>
            <a:off x="254000" y="152400"/>
            <a:ext cx="8661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000000"/>
                </a:solidFill>
                <a:latin typeface="Calibri" charset="0"/>
                <a:ea typeface="ＭＳ Ｐゴシック" charset="0"/>
                <a:cs typeface="Arial" charset="0"/>
              </a:rPr>
              <a:t>On the Use of Nudging in Quantifying Model Sensitivities</a:t>
            </a:r>
            <a:endParaRPr lang="en-US" sz="2800" b="1" dirty="0">
              <a:solidFill>
                <a:srgbClr val="000000"/>
              </a:solidFill>
              <a:latin typeface="Calibri" charset="0"/>
              <a:ea typeface="ＭＳ Ｐゴシック" charset="0"/>
              <a:cs typeface="Arial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419600" y="6151602"/>
            <a:ext cx="4495800" cy="553998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000" dirty="0" smtClean="0"/>
              <a:t>Lin G, H Wan</a:t>
            </a:r>
            <a:r>
              <a:rPr lang="en-US" sz="1000" dirty="0" smtClean="0"/>
              <a:t>, </a:t>
            </a:r>
            <a:r>
              <a:rPr lang="en-US" sz="1000" dirty="0" smtClean="0"/>
              <a:t>K </a:t>
            </a:r>
            <a:r>
              <a:rPr lang="en-US" sz="1000" dirty="0" smtClean="0"/>
              <a:t>Zhang, </a:t>
            </a:r>
            <a:r>
              <a:rPr lang="en-US" sz="1000" dirty="0" smtClean="0"/>
              <a:t>Y </a:t>
            </a:r>
            <a:r>
              <a:rPr lang="en-US" sz="1000" dirty="0" smtClean="0"/>
              <a:t>Qian, and </a:t>
            </a:r>
            <a:r>
              <a:rPr lang="en-US" sz="1000" dirty="0" smtClean="0"/>
              <a:t>SJ Ghan. 2016. </a:t>
            </a:r>
            <a:r>
              <a:rPr lang="en-US" sz="1000" dirty="0" smtClean="0"/>
              <a:t>“Can </a:t>
            </a:r>
            <a:r>
              <a:rPr lang="en-US" sz="1000" dirty="0" smtClean="0"/>
              <a:t>Nudging be Used to Quantify Model Sensitivities in Precipitation and Cloud Forcing?” </a:t>
            </a:r>
            <a:r>
              <a:rPr lang="en-US" sz="1000" i="1" dirty="0" smtClean="0"/>
              <a:t>Journal of </a:t>
            </a:r>
            <a:r>
              <a:rPr lang="en-US" sz="1000" i="1" dirty="0" smtClean="0"/>
              <a:t>Advances in Modeling Earth Systems. </a:t>
            </a:r>
            <a:r>
              <a:rPr lang="en-US" sz="1000" dirty="0" smtClean="0"/>
              <a:t>DOI</a:t>
            </a:r>
            <a:r>
              <a:rPr lang="en-US" sz="1000" dirty="0" smtClean="0"/>
              <a:t>: 10.1002/2016MS000659</a:t>
            </a:r>
            <a:r>
              <a:rPr lang="en-US" sz="1000" dirty="0" smtClean="0"/>
              <a:t>.  </a:t>
            </a:r>
            <a:endParaRPr lang="en-US" sz="1000" dirty="0"/>
          </a:p>
        </p:txBody>
      </p:sp>
      <p:sp>
        <p:nvSpPr>
          <p:cNvPr id="6146" name="Rectangle 4"/>
          <p:cNvSpPr>
            <a:spLocks noChangeArrowheads="1"/>
          </p:cNvSpPr>
          <p:nvPr/>
        </p:nvSpPr>
        <p:spPr bwMode="auto">
          <a:xfrm>
            <a:off x="152400" y="838200"/>
            <a:ext cx="4038600" cy="58116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t"/>
          <a:lstStyle/>
          <a:p>
            <a:pPr marL="231775" indent="-231775" algn="ctr">
              <a:spcBef>
                <a:spcPts val="300"/>
              </a:spcBef>
              <a:defRPr/>
            </a:pPr>
            <a:r>
              <a:rPr lang="en-US" b="1" dirty="0">
                <a:solidFill>
                  <a:prstClr val="black"/>
                </a:solidFill>
                <a:latin typeface="Calibri" pitchFamily="34" charset="0"/>
                <a:cs typeface="Arial" pitchFamily="34" charset="0"/>
              </a:rPr>
              <a:t>Objective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600" dirty="0">
                <a:solidFill>
                  <a:prstClr val="black"/>
                </a:solidFill>
                <a:latin typeface="Calibri" pitchFamily="34" charset="0"/>
                <a:cs typeface="Arial" pitchFamily="34" charset="0"/>
              </a:rPr>
              <a:t>Assess the fidelity and computational cost of nudged simulations in model sensitivity studies</a:t>
            </a:r>
            <a:endParaRPr lang="en-US" sz="1600" dirty="0">
              <a:solidFill>
                <a:prstClr val="black"/>
              </a:solidFill>
              <a:latin typeface="Calibri" pitchFamily="34" charset="0"/>
              <a:cs typeface="Arial" pitchFamily="34" charset="0"/>
            </a:endParaRPr>
          </a:p>
          <a:p>
            <a:pPr marL="231775" indent="-231775" algn="ctr">
              <a:spcBef>
                <a:spcPts val="300"/>
              </a:spcBef>
              <a:defRPr/>
            </a:pPr>
            <a:r>
              <a:rPr lang="en-US" b="1" dirty="0">
                <a:solidFill>
                  <a:prstClr val="black"/>
                </a:solidFill>
                <a:latin typeface="Calibri" pitchFamily="34" charset="0"/>
                <a:cs typeface="Arial" pitchFamily="34" charset="0"/>
              </a:rPr>
              <a:t>Approach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600" dirty="0">
                <a:solidFill>
                  <a:prstClr val="black"/>
                </a:solidFill>
                <a:latin typeface="Calibri" pitchFamily="34" charset="0"/>
                <a:cs typeface="Arial" pitchFamily="34" charset="0"/>
              </a:rPr>
              <a:t>Evaluate model sensitivities in free-running mode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600" dirty="0">
                <a:solidFill>
                  <a:prstClr val="black"/>
                </a:solidFill>
                <a:latin typeface="Calibri" pitchFamily="34" charset="0"/>
                <a:cs typeface="Arial" pitchFamily="34" charset="0"/>
              </a:rPr>
              <a:t>Perform simulations with meteorology nudged to free-running control simulations 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600" dirty="0">
                <a:solidFill>
                  <a:prstClr val="black"/>
                </a:solidFill>
                <a:latin typeface="Calibri" pitchFamily="34" charset="0"/>
                <a:cs typeface="Arial" pitchFamily="34" charset="0"/>
              </a:rPr>
              <a:t>Compare nudged simulations with free-running simulations</a:t>
            </a:r>
            <a:endParaRPr lang="en-US" sz="1600" dirty="0">
              <a:solidFill>
                <a:prstClr val="black"/>
              </a:solidFill>
              <a:latin typeface="Calibri" pitchFamily="34" charset="0"/>
              <a:cs typeface="Arial" pitchFamily="34" charset="0"/>
            </a:endParaRPr>
          </a:p>
          <a:p>
            <a:pPr marL="231775" indent="-231775" algn="ctr">
              <a:spcBef>
                <a:spcPts val="300"/>
              </a:spcBef>
              <a:defRPr/>
            </a:pPr>
            <a:r>
              <a:rPr lang="en-US" b="1" dirty="0">
                <a:solidFill>
                  <a:prstClr val="black"/>
                </a:solidFill>
                <a:latin typeface="Calibri" pitchFamily="34" charset="0"/>
                <a:cs typeface="Arial" pitchFamily="34" charset="0"/>
              </a:rPr>
              <a:t>Impact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600" dirty="0">
                <a:solidFill>
                  <a:prstClr val="black"/>
                </a:solidFill>
                <a:latin typeface="Calibri" pitchFamily="34" charset="0"/>
                <a:cs typeface="Arial" pitchFamily="34" charset="0"/>
              </a:rPr>
              <a:t>Further confirmed the conclusion from an earlier study that nudging temperature can have non-negligible detrimental impacts in the tropical regions</a:t>
            </a:r>
            <a:r>
              <a:rPr lang="en-US" sz="1600" dirty="0">
                <a:solidFill>
                  <a:prstClr val="black"/>
                </a:solidFill>
                <a:latin typeface="Calibri" pitchFamily="34" charset="0"/>
                <a:cs typeface="Arial" pitchFamily="34" charset="0"/>
              </a:rPr>
              <a:t>.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600" dirty="0">
                <a:solidFill>
                  <a:prstClr val="black"/>
                </a:solidFill>
                <a:latin typeface="Calibri" pitchFamily="34" charset="0"/>
                <a:cs typeface="Arial" pitchFamily="34" charset="0"/>
              </a:rPr>
              <a:t>Provided a cautionary note to the climate modeling community that wind nudging with a 6-hour relaxation time scale can substantially modify the model’s sensitivity to parameter perturbations in regions with strong circulation </a:t>
            </a:r>
            <a:r>
              <a:rPr lang="en-US" sz="1600" dirty="0" smtClean="0">
                <a:solidFill>
                  <a:prstClr val="black"/>
                </a:solidFill>
                <a:latin typeface="Calibri" pitchFamily="34" charset="0"/>
                <a:cs typeface="Arial" pitchFamily="34" charset="0"/>
              </a:rPr>
              <a:t>feedback.</a:t>
            </a:r>
            <a:endParaRPr lang="en-US" sz="1600" dirty="0">
              <a:solidFill>
                <a:prstClr val="black"/>
              </a:solidFill>
              <a:latin typeface="Calibri" pitchFamily="34" charset="0"/>
              <a:cs typeface="Arial" pitchFamily="34" charset="0"/>
            </a:endParaRPr>
          </a:p>
        </p:txBody>
      </p:sp>
      <p:sp>
        <p:nvSpPr>
          <p:cNvPr id="15375" name="TextBox 27"/>
          <p:cNvSpPr txBox="1">
            <a:spLocks noChangeArrowheads="1"/>
          </p:cNvSpPr>
          <p:nvPr/>
        </p:nvSpPr>
        <p:spPr bwMode="auto">
          <a:xfrm>
            <a:off x="4191001" y="4953000"/>
            <a:ext cx="4876798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1100" b="1" dirty="0">
                <a:solidFill>
                  <a:srgbClr val="0000FF"/>
                </a:solidFill>
                <a:ea typeface="ＭＳ Ｐゴシック" charset="0"/>
                <a:cs typeface="Arial" charset="0"/>
              </a:rPr>
              <a:t>Convective precipitation change in response to a strong </a:t>
            </a:r>
            <a:r>
              <a:rPr lang="en-US" sz="1100" b="1" dirty="0" smtClean="0">
                <a:solidFill>
                  <a:srgbClr val="0000FF"/>
                </a:solidFill>
                <a:ea typeface="ＭＳ Ｐゴシック" charset="0"/>
                <a:cs typeface="Arial" charset="0"/>
              </a:rPr>
              <a:t>perturbation </a:t>
            </a:r>
            <a:r>
              <a:rPr lang="en-US" sz="1100" b="1" dirty="0">
                <a:solidFill>
                  <a:srgbClr val="0000FF"/>
                </a:solidFill>
                <a:ea typeface="ＭＳ Ｐゴシック" charset="0"/>
                <a:cs typeface="Arial" charset="0"/>
              </a:rPr>
              <a:t>in convection, averaged </a:t>
            </a:r>
            <a:r>
              <a:rPr lang="en-US" sz="1100" b="1" dirty="0">
                <a:solidFill>
                  <a:srgbClr val="0000FF"/>
                </a:solidFill>
                <a:ea typeface="ＭＳ Ｐゴシック" charset="0"/>
                <a:cs typeface="Arial" charset="0"/>
              </a:rPr>
              <a:t>from 30-year free-running </a:t>
            </a:r>
            <a:r>
              <a:rPr lang="en-US" sz="1100" b="1" dirty="0">
                <a:solidFill>
                  <a:srgbClr val="0000FF"/>
                </a:solidFill>
                <a:ea typeface="ＭＳ Ｐゴシック" charset="0"/>
                <a:cs typeface="Arial" charset="0"/>
              </a:rPr>
              <a:t>simulations (a), 1-</a:t>
            </a:r>
            <a:r>
              <a:rPr lang="en-US" sz="1100" b="1" dirty="0">
                <a:solidFill>
                  <a:srgbClr val="0000FF"/>
                </a:solidFill>
                <a:ea typeface="ＭＳ Ｐゴシック" charset="0"/>
                <a:cs typeface="Arial" charset="0"/>
              </a:rPr>
              <a:t>year free-running </a:t>
            </a:r>
            <a:r>
              <a:rPr lang="en-US" sz="1100" b="1" dirty="0">
                <a:solidFill>
                  <a:srgbClr val="0000FF"/>
                </a:solidFill>
                <a:ea typeface="ＭＳ Ｐゴシック" charset="0"/>
                <a:cs typeface="Arial" charset="0"/>
              </a:rPr>
              <a:t>simulations (b), 1-</a:t>
            </a:r>
            <a:r>
              <a:rPr lang="en-US" sz="1100" b="1" dirty="0">
                <a:solidFill>
                  <a:srgbClr val="0000FF"/>
                </a:solidFill>
                <a:ea typeface="ＭＳ Ｐゴシック" charset="0"/>
                <a:cs typeface="Arial" charset="0"/>
              </a:rPr>
              <a:t>year UVT nudged </a:t>
            </a:r>
            <a:r>
              <a:rPr lang="en-US" sz="1100" b="1" dirty="0">
                <a:solidFill>
                  <a:srgbClr val="0000FF"/>
                </a:solidFill>
                <a:ea typeface="ＭＳ Ｐゴシック" charset="0"/>
                <a:cs typeface="Arial" charset="0"/>
              </a:rPr>
              <a:t>simulations (c), </a:t>
            </a:r>
            <a:r>
              <a:rPr lang="en-US" sz="1100" b="1" dirty="0">
                <a:solidFill>
                  <a:srgbClr val="0000FF"/>
                </a:solidFill>
                <a:ea typeface="ＭＳ Ｐゴシック" charset="0"/>
                <a:cs typeface="Arial" charset="0"/>
              </a:rPr>
              <a:t>and </a:t>
            </a:r>
            <a:r>
              <a:rPr lang="en-US" sz="1100" b="1" dirty="0">
                <a:solidFill>
                  <a:srgbClr val="0000FF"/>
                </a:solidFill>
                <a:ea typeface="ＭＳ Ｐゴシック" charset="0"/>
                <a:cs typeface="Arial" charset="0"/>
              </a:rPr>
              <a:t>1-</a:t>
            </a:r>
            <a:r>
              <a:rPr lang="en-US" sz="1100" b="1" dirty="0">
                <a:solidFill>
                  <a:srgbClr val="0000FF"/>
                </a:solidFill>
                <a:ea typeface="ＭＳ Ｐゴシック" charset="0"/>
                <a:cs typeface="Arial" charset="0"/>
              </a:rPr>
              <a:t>year UV nudged </a:t>
            </a:r>
            <a:r>
              <a:rPr lang="en-US" sz="1100" b="1" dirty="0">
                <a:solidFill>
                  <a:srgbClr val="0000FF"/>
                </a:solidFill>
                <a:ea typeface="ＭＳ Ｐゴシック" charset="0"/>
                <a:cs typeface="Arial" charset="0"/>
              </a:rPr>
              <a:t>simulations (d).  </a:t>
            </a:r>
            <a:endParaRPr lang="en-US" sz="1100" b="1" dirty="0">
              <a:solidFill>
                <a:srgbClr val="0000FF"/>
              </a:solidFill>
              <a:ea typeface="ＭＳ Ｐゴシック" charset="0"/>
              <a:cs typeface="Arial" charset="0"/>
            </a:endParaRPr>
          </a:p>
        </p:txBody>
      </p:sp>
      <p:pic>
        <p:nvPicPr>
          <p:cNvPr id="8" name="Picture 7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4923"/>
          <a:stretch/>
        </p:blipFill>
        <p:spPr>
          <a:xfrm>
            <a:off x="4076240" y="838200"/>
            <a:ext cx="4991559" cy="4205941"/>
          </a:xfrm>
          <a:prstGeom prst="rect">
            <a:avLst/>
          </a:prstGeom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Theme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Unknown Document Type" ma:contentTypeID="0x010104" ma:contentTypeVersion="0" ma:contentTypeDescription="" ma:contentTypeScope="" ma:versionID="05d83ceaa0bbd2e3bc716e6e66bd857a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b3d69fe45253d5ff147bb69036b756a7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2855F0F-678F-4307-A02B-105D00CF0C9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1A14CE5-DE84-416F-8C92-A6F92D583BA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DE3E4E4D-A15D-485E-847E-F50EBA82337D}">
  <ds:schemaRefs>
    <ds:schemaRef ds:uri="http://purl.org/dc/elements/1.1/"/>
    <ds:schemaRef ds:uri="http://www.w3.org/XML/1998/namespace"/>
    <ds:schemaRef ds:uri="http://purl.org/dc/terms/"/>
    <ds:schemaRef ds:uri="http://schemas.microsoft.com/office/2006/metadata/properties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942</TotalTime>
  <Words>191</Words>
  <Application>Microsoft Office PowerPoint</Application>
  <PresentationFormat>On-screen Show (4:3)</PresentationFormat>
  <Paragraphs>14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Office of Science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Highlight</dc:title>
  <dc:creator>JOvink</dc:creator>
  <cp:lastModifiedBy>JOvink</cp:lastModifiedBy>
  <cp:revision>189</cp:revision>
  <dcterms:created xsi:type="dcterms:W3CDTF">2013-09-25T16:30:27Z</dcterms:created>
  <dcterms:modified xsi:type="dcterms:W3CDTF">2016-07-06T22:09:31Z</dcterms:modified>
</cp:coreProperties>
</file>