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24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4B500-E35C-457F-A9F8-57E231BD4562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8B2F8-D70B-412B-8786-B56AD5D4E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734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30766" indent="-281064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24255" indent="-224851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573957" indent="-224851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23659" indent="-224851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473361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23062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372764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22466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11E1E1C1-0B9B-214B-9D54-6DDB3219E218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000">
                <a:latin typeface="Calibri" charset="0"/>
              </a:rPr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504647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37072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F8DD87F6-3120-7F42-96A9-34FB16BD2012}" type="datetimeFigureOut">
              <a:rPr lang="en-US"/>
              <a:pPr>
                <a:defRPr/>
              </a:pPr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7072665F-578E-2A44-BB8D-2C8DE1E9E1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54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0" y="762000"/>
            <a:ext cx="40386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Develop a new stream temperature module </a:t>
            </a:r>
            <a:r>
              <a:rPr lang="en-US" sz="1600" dirty="0" smtClean="0">
                <a:latin typeface="Calibri" pitchFamily="34" charset="0"/>
                <a:cs typeface="Arial" pitchFamily="34" charset="0"/>
              </a:rPr>
              <a:t>in the </a:t>
            </a: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Model for Scale Adaptive River Transport (MOSART) coupled with the Community Land Model (CLM) and a water management model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Evaluate the model performance over the contiguous </a:t>
            </a: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United </a:t>
            </a: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States</a:t>
            </a:r>
            <a:endParaRPr lang="en-US" b="1" dirty="0" smtClean="0">
              <a:latin typeface="Calibri" pitchFamily="34" charset="0"/>
              <a:ea typeface="+mn-ea"/>
              <a:cs typeface="Arial" pitchFamily="34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 smtClean="0">
                <a:latin typeface="Calibri" pitchFamily="34" charset="0"/>
                <a:ea typeface="+mn-ea"/>
                <a:cs typeface="Arial" pitchFamily="34" charset="0"/>
              </a:rPr>
              <a:t>Approach</a:t>
            </a:r>
            <a:endParaRPr lang="en-US" sz="1600" b="1" dirty="0" smtClean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cs typeface="Arial" pitchFamily="34" charset="0"/>
              </a:rPr>
              <a:t>Estimate headwater temperature based on CLM soil thermodynamics and runoff</a:t>
            </a:r>
            <a:endParaRPr lang="en-US" sz="1600" dirty="0" smtClean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cs typeface="Arial" pitchFamily="34" charset="0"/>
              </a:rPr>
              <a:t>Represent </a:t>
            </a:r>
            <a:r>
              <a:rPr lang="en-US" sz="1600" dirty="0" err="1" smtClean="0">
                <a:latin typeface="Calibri" pitchFamily="34" charset="0"/>
                <a:cs typeface="Arial" pitchFamily="34" charset="0"/>
              </a:rPr>
              <a:t>advective</a:t>
            </a:r>
            <a:r>
              <a:rPr lang="en-US" sz="1600" dirty="0" smtClean="0">
                <a:latin typeface="Calibri" pitchFamily="34" charset="0"/>
                <a:cs typeface="Arial" pitchFamily="34" charset="0"/>
              </a:rPr>
              <a:t> heat transport and water-atmosphere heat exchanges in MOSART</a:t>
            </a:r>
            <a:endParaRPr lang="en-US" sz="1600" dirty="0" smtClean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Represent reservoir regulation effects based on a generic water management module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cs typeface="Arial" pitchFamily="34" charset="0"/>
              </a:rPr>
              <a:t>Evaluate model simulation against observations at 321 USGS gages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Investigate the impacts of wate</a:t>
            </a:r>
            <a:r>
              <a:rPr lang="en-US" sz="1600" dirty="0" smtClean="0">
                <a:latin typeface="Calibri" pitchFamily="34" charset="0"/>
                <a:cs typeface="Arial" pitchFamily="34" charset="0"/>
              </a:rPr>
              <a:t>r management on stream temperature</a:t>
            </a:r>
            <a:endParaRPr lang="en-US" sz="1600" dirty="0" smtClean="0"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0"/>
            <a:ext cx="8991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/>
              <a:t>Modeling </a:t>
            </a:r>
            <a:r>
              <a:rPr lang="en-US" sz="2400" b="1" dirty="0" smtClean="0"/>
              <a:t>Stream Temperature </a:t>
            </a:r>
            <a:r>
              <a:rPr lang="en-US" sz="2400" b="1" dirty="0"/>
              <a:t>in the Anthropocene: </a:t>
            </a:r>
            <a:endParaRPr lang="en-US" sz="2400" b="1" dirty="0" smtClean="0"/>
          </a:p>
          <a:p>
            <a:r>
              <a:rPr lang="en-US" sz="2400" b="1" dirty="0" smtClean="0"/>
              <a:t>An </a:t>
            </a:r>
            <a:r>
              <a:rPr lang="en-US" sz="2400" b="1" dirty="0" smtClean="0"/>
              <a:t>Earth System Modeling Approach</a:t>
            </a:r>
            <a:endParaRPr lang="en-US" sz="2400" b="1" dirty="0"/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304800" y="6428610"/>
            <a:ext cx="8534400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1000" dirty="0"/>
              <a:t>Li H-Y, L Ruby Leung, T Tesfa, N Voisin, M Hejazi, L Liu, Y Liu, J Rice, H Wu, and X Yang. 2015. “Modeling </a:t>
            </a:r>
            <a:r>
              <a:rPr lang="en-US" sz="1000" dirty="0" smtClean="0"/>
              <a:t>Stream Temperature in </a:t>
            </a:r>
            <a:r>
              <a:rPr lang="en-US" sz="1000" dirty="0"/>
              <a:t>the Anthropocene: An </a:t>
            </a:r>
            <a:r>
              <a:rPr lang="en-US" sz="1000" dirty="0" smtClean="0"/>
              <a:t>Earth System Modeling Approach.” </a:t>
            </a:r>
            <a:r>
              <a:rPr lang="en-US" sz="1000" i="1" dirty="0"/>
              <a:t>Journal of Advances in Modeling Earth Systems </a:t>
            </a:r>
            <a:r>
              <a:rPr lang="en-US" sz="1000" dirty="0"/>
              <a:t>7. DOI: 10.1002/2015MS000471</a:t>
            </a:r>
            <a:endParaRPr lang="en-US" sz="1000" dirty="0"/>
          </a:p>
        </p:txBody>
      </p:sp>
      <p:sp>
        <p:nvSpPr>
          <p:cNvPr id="14341" name="Rectangle 2"/>
          <p:cNvSpPr>
            <a:spLocks noChangeArrowheads="1"/>
          </p:cNvSpPr>
          <p:nvPr/>
        </p:nvSpPr>
        <p:spPr bwMode="auto">
          <a:xfrm>
            <a:off x="3657600" y="4724400"/>
            <a:ext cx="548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/>
              <a:t>Impact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First stream temperature model in an Earth </a:t>
            </a:r>
            <a:r>
              <a:rPr lang="en-US" sz="1600" dirty="0"/>
              <a:t>s</a:t>
            </a:r>
            <a:r>
              <a:rPr lang="en-US" sz="1600" dirty="0" smtClean="0"/>
              <a:t>ystem modeling framework and with explicit representation of reservoir operation effects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Provides a foundation to represent terrestrial-aquatic interactions and water-energy </a:t>
            </a:r>
            <a:r>
              <a:rPr lang="en-US" sz="1600" dirty="0" smtClean="0"/>
              <a:t>nexus</a:t>
            </a:r>
            <a:endParaRPr lang="en-US" sz="16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7213317" y="941725"/>
            <a:ext cx="193068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srgbClr val="0000FF"/>
                </a:solidFill>
                <a:latin typeface="Arial" charset="0"/>
                <a:ea typeface="ＭＳ Ｐゴシック" charset="0"/>
                <a:cs typeface="Arial" charset="0"/>
              </a:rPr>
              <a:t>Comparison </a:t>
            </a:r>
            <a:r>
              <a:rPr lang="en-US" sz="1100" b="1" dirty="0">
                <a:solidFill>
                  <a:srgbClr val="0000FF"/>
                </a:solidFill>
                <a:latin typeface="Arial" charset="0"/>
                <a:ea typeface="ＭＳ Ｐゴシック" charset="0"/>
                <a:cs typeface="Arial" charset="0"/>
              </a:rPr>
              <a:t>of </a:t>
            </a:r>
            <a:r>
              <a:rPr lang="en-US" sz="1100" b="1" dirty="0">
                <a:solidFill>
                  <a:srgbClr val="0000FF"/>
                </a:solidFill>
                <a:latin typeface="Arial" charset="0"/>
                <a:ea typeface="ＭＳ Ｐゴシック" charset="0"/>
                <a:cs typeface="Arial" charset="0"/>
              </a:rPr>
              <a:t>observed and simulated </a:t>
            </a:r>
            <a:r>
              <a:rPr lang="en-US" sz="1100" b="1" dirty="0">
                <a:solidFill>
                  <a:srgbClr val="0000FF"/>
                </a:solidFill>
                <a:latin typeface="Arial" charset="0"/>
                <a:ea typeface="ＭＳ Ｐゴシック" charset="0"/>
                <a:cs typeface="Arial" charset="0"/>
              </a:rPr>
              <a:t>daily stream </a:t>
            </a:r>
            <a:r>
              <a:rPr lang="en-US" sz="1100" b="1" dirty="0">
                <a:solidFill>
                  <a:srgbClr val="0000FF"/>
                </a:solidFill>
                <a:latin typeface="Arial" charset="0"/>
                <a:ea typeface="ＭＳ Ｐゴシック" charset="0"/>
                <a:cs typeface="Arial" charset="0"/>
              </a:rPr>
              <a:t>temperature </a:t>
            </a:r>
            <a:r>
              <a:rPr lang="en-US" sz="1100" b="1" dirty="0">
                <a:solidFill>
                  <a:srgbClr val="0000FF"/>
                </a:solidFill>
                <a:latin typeface="Arial" charset="0"/>
                <a:ea typeface="ＭＳ Ｐゴシック" charset="0"/>
                <a:cs typeface="Arial" charset="0"/>
              </a:rPr>
              <a:t>over 321 USGS stations in 2001-2010. Top: Nash-Sutcliffe (N-S) </a:t>
            </a:r>
            <a:r>
              <a:rPr lang="en-US" sz="1100" b="1" dirty="0">
                <a:solidFill>
                  <a:srgbClr val="0000FF"/>
                </a:solidFill>
                <a:latin typeface="Arial" charset="0"/>
                <a:ea typeface="ＭＳ Ｐゴシック" charset="0"/>
                <a:cs typeface="Arial" charset="0"/>
              </a:rPr>
              <a:t>coefficient for </a:t>
            </a:r>
            <a:r>
              <a:rPr lang="en-US" sz="1100" b="1" dirty="0">
                <a:solidFill>
                  <a:srgbClr val="0000FF"/>
                </a:solidFill>
                <a:latin typeface="Arial" charset="0"/>
                <a:ea typeface="ＭＳ Ｐゴシック" charset="0"/>
                <a:cs typeface="Arial" charset="0"/>
              </a:rPr>
              <a:t>values &lt; 0.0 (black), between 0.0 and 0.5 (golden), and &gt; 0.5 (red). Bottom: Change in the N-S </a:t>
            </a:r>
            <a:r>
              <a:rPr lang="en-US" sz="1100" b="1" dirty="0">
                <a:solidFill>
                  <a:srgbClr val="0000FF"/>
                </a:solidFill>
                <a:latin typeface="Arial" charset="0"/>
                <a:ea typeface="ＭＳ Ｐゴシック" charset="0"/>
                <a:cs typeface="Arial" charset="0"/>
              </a:rPr>
              <a:t>coefficient values by including water management </a:t>
            </a:r>
            <a:r>
              <a:rPr lang="en-US" sz="1100" b="1" dirty="0">
                <a:solidFill>
                  <a:srgbClr val="0000FF"/>
                </a:solidFill>
                <a:latin typeface="Arial" charset="0"/>
                <a:ea typeface="ＭＳ Ｐゴシック" charset="0"/>
                <a:cs typeface="Arial" charset="0"/>
              </a:rPr>
              <a:t>in the model simulation. Black, golden, and red stars </a:t>
            </a:r>
            <a:r>
              <a:rPr lang="en-US" sz="1100" b="1" dirty="0">
                <a:solidFill>
                  <a:srgbClr val="0000FF"/>
                </a:solidFill>
                <a:latin typeface="Arial" charset="0"/>
                <a:ea typeface="ＭＳ Ｐゴシック" charset="0"/>
                <a:cs typeface="Arial" charset="0"/>
              </a:rPr>
              <a:t>indicate </a:t>
            </a:r>
            <a:r>
              <a:rPr lang="en-US" sz="1100" b="1" dirty="0">
                <a:solidFill>
                  <a:srgbClr val="0000FF"/>
                </a:solidFill>
                <a:latin typeface="Arial" charset="0"/>
                <a:ea typeface="ＭＳ Ｐゴシック" charset="0"/>
                <a:cs typeface="Arial" charset="0"/>
              </a:rPr>
              <a:t>decrease, no change, and increase in model skill as measured by the change in the N-S values </a:t>
            </a:r>
            <a:r>
              <a:rPr lang="en-US" sz="1100" b="1" dirty="0">
                <a:solidFill>
                  <a:srgbClr val="0000FF"/>
                </a:solidFill>
                <a:latin typeface="Arial" charset="0"/>
                <a:ea typeface="ＭＳ Ｐゴシック" charset="0"/>
                <a:cs typeface="Arial" charset="0"/>
              </a:rPr>
              <a:t>at 0.05 </a:t>
            </a:r>
            <a:r>
              <a:rPr lang="en-US" sz="1100" b="1" dirty="0">
                <a:solidFill>
                  <a:srgbClr val="0000FF"/>
                </a:solidFill>
                <a:latin typeface="Arial" charset="0"/>
                <a:ea typeface="ＭＳ Ｐゴシック" charset="0"/>
                <a:cs typeface="Arial" charset="0"/>
              </a:rPr>
              <a:t>significance level.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838200"/>
            <a:ext cx="3109429" cy="397978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pic>
        <p:nvPicPr>
          <p:cNvPr id="11" name="Picture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3754" y="1914938"/>
            <a:ext cx="447558" cy="427424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7554" y="3972338"/>
            <a:ext cx="510916" cy="44512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</p:spTree>
    <p:extLst>
      <p:ext uri="{BB962C8B-B14F-4D97-AF65-F5344CB8AC3E}">
        <p14:creationId xmlns:p14="http://schemas.microsoft.com/office/powerpoint/2010/main" val="19482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[1]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Li-Slide-Evaluating Global Streamflow Simulations-June2015</Presentation>
    <Funding xmlns="98b00cf3-a6ce-40de-8923-f140beb786e9">ESM and IARP 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BD5D288-9AA0-493D-A89D-1BFF8D265D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DBF03D-6A67-4BE7-A52B-71DF776256C9}">
  <ds:schemaRefs>
    <ds:schemaRef ds:uri="http://purl.org/dc/dcmitype/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sharepoint/v3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98b00cf3-a6ce-40de-8923-f140beb786e9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DOE-Sample-Slide-Highlights-Template[1].pot</Template>
  <TotalTime>7635</TotalTime>
  <Words>287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DOE-Sample-Slide-Highlights-Template[1]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Li-Slide-Evaluating Global Streamflow Simulations-June2015</dc:title>
  <dc:creator>JOvink</dc:creator>
  <cp:lastModifiedBy>JOvink</cp:lastModifiedBy>
  <cp:revision>58</cp:revision>
  <cp:lastPrinted>2011-05-11T17:30:12Z</cp:lastPrinted>
  <dcterms:created xsi:type="dcterms:W3CDTF">2012-10-05T18:57:41Z</dcterms:created>
  <dcterms:modified xsi:type="dcterms:W3CDTF">2015-12-11T04:10:25Z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  <property fmtid="{D5CDD505-2E9C-101B-9397-08002B2CF9AE}" pid="5" name="Highlight">
    <vt:lpwstr/>
  </property>
  <property fmtid="{D5CDD505-2E9C-101B-9397-08002B2CF9AE}" pid="6" name="FY">
    <vt:lpwstr/>
  </property>
  <property fmtid="{D5CDD505-2E9C-101B-9397-08002B2CF9AE}" pid="7" name="Funding">
    <vt:lpwstr>ESM and IARP </vt:lpwstr>
  </property>
  <property fmtid="{D5CDD505-2E9C-101B-9397-08002B2CF9AE}" pid="8" name="ContentTypeId">
    <vt:lpwstr>0x010100A22E315B1F3C42B49A0E90D2F9AB5AB100A3ADA40348D53C4EA114B46FA9468BEB</vt:lpwstr>
  </property>
  <property fmtid="{D5CDD505-2E9C-101B-9397-08002B2CF9AE}" pid="9" name="ContentType">
    <vt:lpwstr>Slide</vt:lpwstr>
  </property>
  <property fmtid="{D5CDD505-2E9C-101B-9397-08002B2CF9AE}" pid="10" name="Presentation">
    <vt:lpwstr>Li-Slide-Evaluating Global Streamflow Simulations-June2015</vt:lpwstr>
  </property>
  <property fmtid="{D5CDD505-2E9C-101B-9397-08002B2CF9AE}" pid="11" name="SlideDescription">
    <vt:lpwstr/>
  </property>
</Properties>
</file>