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62" d="100"/>
          <a:sy n="62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FB1518-1FE3-4EBB-A443-5E3E8EF33BB7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4DFDF1-BE1B-432B-BCE8-B17E0B1DE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smtClean="0"/>
              <a:t>http://www.pnl.gov/science/highlights/highlights.asp?division=749</a:t>
            </a:r>
            <a:endParaRPr 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C914-C65C-4166-9F2F-389D20C1E420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0FCC-CF35-4FC5-8A46-40358BAE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C2A7-4868-4FD2-A833-F04ADA2969BE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69A18-2044-40AB-BDE1-161001822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4FF0-B16C-4052-88F2-8B2C89AB9CBB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5DB1-C5AA-4E5D-B604-EC1113BF4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94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E5D6A-C81A-4EA2-8B34-D8E4F555A58B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474B-8EA3-4DE5-A36B-8A31F4E40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AC1D-FD24-4F46-9AEF-2390E6DE73E7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42E7-7FD5-4807-B711-0123D9427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8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0AAF6-7721-4CB4-8D99-CA9825BB40DC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2A4F-972F-4693-B73C-8E4A6B4EC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8DD6-D4B7-4AED-97A2-446B001090AC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01F3-7E14-4191-8533-C207E5A38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29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9C8B-BE5D-4C0C-B532-7A90FBA7CAC7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B996-09A6-42B2-8C40-1F3B82284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44916-3EEC-4523-A914-F781909048AF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336A-108A-4ED2-9759-625112359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8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65A8-ACF3-4C20-A951-E4F07130F1AD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8E9A-80B8-4D82-B97F-E2477D8FC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8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2DEB-4FC8-4C7A-9C8E-2C24F0103AF8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85EC-C45A-476B-956E-65532A1EF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3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35925"/>
            <a:ext cx="3124200" cy="556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Develop a physically based runoff routing model, Model for Scale Adaptive River Transport (MOSART), for coupling </a:t>
            </a:r>
            <a:r>
              <a:rPr lang="en-US" sz="1600" dirty="0"/>
              <a:t>with land surface and earth system models </a:t>
            </a:r>
            <a:r>
              <a:rPr lang="en-US" sz="1600" dirty="0" smtClean="0"/>
              <a:t>across </a:t>
            </a:r>
            <a:r>
              <a:rPr lang="en-US" sz="1600" dirty="0"/>
              <a:t>local, regional and global </a:t>
            </a:r>
            <a:r>
              <a:rPr lang="en-US" sz="1600" dirty="0" smtClean="0"/>
              <a:t>scales</a:t>
            </a:r>
            <a:endParaRPr lang="en-US" sz="1600" dirty="0"/>
          </a:p>
          <a:p>
            <a:pPr marL="231775" indent="-231775" algn="ctr">
              <a:spcBef>
                <a:spcPct val="15000"/>
              </a:spcBef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Divide each spatial unit into </a:t>
            </a:r>
            <a:r>
              <a:rPr lang="en-US" sz="1600" dirty="0" err="1"/>
              <a:t>hillslope</a:t>
            </a:r>
            <a:r>
              <a:rPr lang="en-US" sz="1600" dirty="0"/>
              <a:t>, tributaries and main channel and describe them separately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All model parameters are physically based, with only a small subset requiring calibration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Evaluate simulations at multiple resolutions against observed streamflow and channel velocity from USGS </a:t>
            </a:r>
            <a:r>
              <a:rPr lang="en-US" sz="1600" dirty="0" smtClean="0"/>
              <a:t>stations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>
                <a:latin typeface="+mn-lt"/>
              </a:rPr>
              <a:t>A New Physically Based Large Scale River Routing Model for Coupling with Earth System Models</a:t>
            </a:r>
            <a:endParaRPr lang="en-US" sz="28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429000" y="6172200"/>
            <a:ext cx="5486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itchFamily="34" charset="0"/>
              </a:rPr>
              <a:t>Li H, MS </a:t>
            </a:r>
            <a:r>
              <a:rPr lang="en-US" sz="1000" dirty="0">
                <a:latin typeface="Arial" pitchFamily="34" charset="0"/>
              </a:rPr>
              <a:t>Wigmosta, </a:t>
            </a:r>
            <a:r>
              <a:rPr lang="en-US" sz="1000" dirty="0" smtClean="0">
                <a:latin typeface="Arial" pitchFamily="34" charset="0"/>
              </a:rPr>
              <a:t>H </a:t>
            </a:r>
            <a:r>
              <a:rPr lang="en-US" sz="1000" dirty="0">
                <a:latin typeface="Arial" pitchFamily="34" charset="0"/>
              </a:rPr>
              <a:t>Wu, </a:t>
            </a:r>
            <a:r>
              <a:rPr lang="en-US" sz="1000" dirty="0" smtClean="0">
                <a:latin typeface="Arial" pitchFamily="34" charset="0"/>
              </a:rPr>
              <a:t>M </a:t>
            </a:r>
            <a:r>
              <a:rPr lang="en-US" sz="1000" dirty="0">
                <a:latin typeface="Arial" pitchFamily="34" charset="0"/>
              </a:rPr>
              <a:t>Huang, </a:t>
            </a:r>
            <a:r>
              <a:rPr lang="en-US" sz="1000" dirty="0" smtClean="0">
                <a:latin typeface="Arial" pitchFamily="34" charset="0"/>
              </a:rPr>
              <a:t>Y </a:t>
            </a:r>
            <a:r>
              <a:rPr lang="en-US" sz="1000" dirty="0">
                <a:latin typeface="Arial" pitchFamily="34" charset="0"/>
              </a:rPr>
              <a:t>Ke, </a:t>
            </a:r>
            <a:r>
              <a:rPr lang="en-US" sz="1000" dirty="0" smtClean="0">
                <a:latin typeface="Arial" pitchFamily="34" charset="0"/>
              </a:rPr>
              <a:t>AM </a:t>
            </a:r>
            <a:r>
              <a:rPr lang="en-US" sz="1000" dirty="0">
                <a:latin typeface="Arial" pitchFamily="34" charset="0"/>
              </a:rPr>
              <a:t>Coleman, and </a:t>
            </a:r>
            <a:r>
              <a:rPr lang="en-US" sz="1000" dirty="0" smtClean="0">
                <a:latin typeface="Arial" pitchFamily="34" charset="0"/>
              </a:rPr>
              <a:t>LR Leung. 2013. “A </a:t>
            </a:r>
            <a:r>
              <a:rPr lang="en-US" sz="1000" dirty="0">
                <a:latin typeface="Arial" pitchFamily="34" charset="0"/>
              </a:rPr>
              <a:t>physically based runoff routing model for land surface and earth system </a:t>
            </a:r>
            <a:r>
              <a:rPr lang="en-US" sz="1000" dirty="0" smtClean="0">
                <a:latin typeface="Arial" pitchFamily="34" charset="0"/>
              </a:rPr>
              <a:t>models.” </a:t>
            </a:r>
            <a:r>
              <a:rPr lang="en-US" sz="1000" i="1" dirty="0">
                <a:latin typeface="Arial" pitchFamily="34" charset="0"/>
              </a:rPr>
              <a:t>Journal of Hydrometeorology</a:t>
            </a:r>
            <a:r>
              <a:rPr lang="en-US" sz="1000" dirty="0">
                <a:latin typeface="Arial" pitchFamily="34" charset="0"/>
              </a:rPr>
              <a:t>, </a:t>
            </a:r>
            <a:r>
              <a:rPr lang="en-US" sz="1000" i="1" dirty="0">
                <a:latin typeface="Arial" pitchFamily="34" charset="0"/>
              </a:rPr>
              <a:t>in </a:t>
            </a:r>
            <a:r>
              <a:rPr lang="en-US" sz="1000" i="1" dirty="0" smtClean="0">
                <a:latin typeface="Arial" pitchFamily="34" charset="0"/>
              </a:rPr>
              <a:t>press February 2013</a:t>
            </a:r>
            <a:r>
              <a:rPr lang="en-US" sz="1000" dirty="0" smtClean="0">
                <a:latin typeface="Arial" pitchFamily="34" charset="0"/>
              </a:rPr>
              <a:t>. DOI:10.1175/JHM-D-12-015.1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4114800"/>
            <a:ext cx="5638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MOSART </a:t>
            </a:r>
            <a:r>
              <a:rPr lang="en-US" sz="1600" dirty="0"/>
              <a:t>provides a flexible framework </a:t>
            </a:r>
            <a:r>
              <a:rPr lang="en-US" sz="1600" dirty="0" smtClean="0"/>
              <a:t>for modeling terrestrial </a:t>
            </a:r>
            <a:r>
              <a:rPr lang="en-US" sz="1600" dirty="0"/>
              <a:t>fluxes into </a:t>
            </a:r>
            <a:r>
              <a:rPr lang="en-US" sz="1600" dirty="0" smtClean="0"/>
              <a:t>the ocean for complete linkages across the atmosphere, land, and ocean components </a:t>
            </a:r>
            <a:r>
              <a:rPr lang="en-US" sz="1600" dirty="0"/>
              <a:t>in earth system models. 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model also serves </a:t>
            </a:r>
            <a:r>
              <a:rPr lang="en-US" sz="1600" dirty="0"/>
              <a:t>as a</a:t>
            </a:r>
            <a:r>
              <a:rPr lang="en-US" sz="1600" dirty="0" smtClean="0"/>
              <a:t> </a:t>
            </a:r>
            <a:r>
              <a:rPr lang="en-US" sz="1600" dirty="0"/>
              <a:t>cornerstone </a:t>
            </a:r>
            <a:r>
              <a:rPr lang="en-US" sz="1600" dirty="0" smtClean="0"/>
              <a:t>for integrating the human and earth system components of the water cycle.</a:t>
            </a:r>
            <a:endParaRPr lang="en-US" sz="1600" dirty="0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0" y="3200400"/>
            <a:ext cx="3429000" cy="343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600" dirty="0"/>
          </a:p>
        </p:txBody>
      </p:sp>
      <p:sp>
        <p:nvSpPr>
          <p:cNvPr id="45" name="TextBox 9"/>
          <p:cNvSpPr txBox="1">
            <a:spLocks noChangeArrowheads="1"/>
          </p:cNvSpPr>
          <p:nvPr/>
        </p:nvSpPr>
        <p:spPr bwMode="auto">
          <a:xfrm>
            <a:off x="3733800" y="1066800"/>
            <a:ext cx="50292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1" hangingPunct="1"/>
            <a:r>
              <a:rPr lang="en-US" sz="1600" b="1" dirty="0" smtClean="0">
                <a:solidFill>
                  <a:schemeClr val="accent1"/>
                </a:solidFill>
              </a:rPr>
              <a:t>MOSART explicitly represents subgrid and channel routing in a scale-consistent way</a:t>
            </a:r>
            <a:endParaRPr lang="en-US" sz="1600" b="1" dirty="0">
              <a:solidFill>
                <a:schemeClr val="accent1"/>
              </a:solidFill>
              <a:latin typeface="Arial" pitchFamily="34" charset="0"/>
            </a:endParaRPr>
          </a:p>
        </p:txBody>
      </p:sp>
      <p:pic>
        <p:nvPicPr>
          <p:cNvPr id="47" name="Picture 79" descr="C:\Hongyi_working\projects\DCLM\documents\Manuscripts_routing_grid_Columbia\background\concep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759" y="1600200"/>
            <a:ext cx="2793241" cy="26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Group 80"/>
          <p:cNvGrpSpPr>
            <a:grpSpLocks/>
          </p:cNvGrpSpPr>
          <p:nvPr/>
        </p:nvGrpSpPr>
        <p:grpSpPr bwMode="auto">
          <a:xfrm>
            <a:off x="6324600" y="1600200"/>
            <a:ext cx="2438400" cy="2514599"/>
            <a:chOff x="0" y="0"/>
            <a:chExt cx="2382520" cy="1845733"/>
          </a:xfrm>
        </p:grpSpPr>
        <p:grpSp>
          <p:nvGrpSpPr>
            <p:cNvPr id="55" name="Group 81"/>
            <p:cNvGrpSpPr>
              <a:grpSpLocks/>
            </p:cNvGrpSpPr>
            <p:nvPr/>
          </p:nvGrpSpPr>
          <p:grpSpPr bwMode="auto">
            <a:xfrm>
              <a:off x="0" y="169333"/>
              <a:ext cx="2382520" cy="1676400"/>
              <a:chOff x="0" y="0"/>
              <a:chExt cx="2382520" cy="1753023"/>
            </a:xfrm>
          </p:grpSpPr>
          <p:grpSp>
            <p:nvGrpSpPr>
              <p:cNvPr id="60" name="Group 86"/>
              <p:cNvGrpSpPr>
                <a:grpSpLocks/>
              </p:cNvGrpSpPr>
              <p:nvPr/>
            </p:nvGrpSpPr>
            <p:grpSpPr bwMode="auto">
              <a:xfrm>
                <a:off x="0" y="0"/>
                <a:ext cx="2382520" cy="1753023"/>
                <a:chOff x="0" y="0"/>
                <a:chExt cx="2382520" cy="1753023"/>
              </a:xfrm>
            </p:grpSpPr>
            <p:grpSp>
              <p:nvGrpSpPr>
                <p:cNvPr id="64" name="Group 90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382520" cy="1753023"/>
                  <a:chOff x="0" y="0"/>
                  <a:chExt cx="2382520" cy="1753023"/>
                </a:xfrm>
              </p:grpSpPr>
              <p:cxnSp>
                <p:nvCxnSpPr>
                  <p:cNvPr id="74" name="AutoShape 4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054100" y="753533"/>
                    <a:ext cx="1328420" cy="99949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grpSp>
                <p:nvGrpSpPr>
                  <p:cNvPr id="7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212129" cy="1684655"/>
                    <a:chOff x="0" y="0"/>
                    <a:chExt cx="2212129" cy="1684655"/>
                  </a:xfrm>
                </p:grpSpPr>
                <p:cxnSp>
                  <p:nvCxnSpPr>
                    <p:cNvPr id="77" name="AutoShape 3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0" y="804333"/>
                      <a:ext cx="0" cy="88011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8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0" y="804333"/>
                      <a:ext cx="970280" cy="617855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9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79500" y="0"/>
                      <a:ext cx="970280" cy="617855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80" name="AutoShape 36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0" y="0"/>
                      <a:ext cx="1079500" cy="80454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81" name="AutoShape 37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69434" y="618067"/>
                      <a:ext cx="1079500" cy="804545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82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969434" y="1422400"/>
                      <a:ext cx="163195" cy="262255"/>
                    </a:xfrm>
                    <a:custGeom>
                      <a:avLst/>
                      <a:gdLst>
                        <a:gd name="T0" fmla="*/ 0 w 787"/>
                        <a:gd name="T1" fmla="*/ 0 h 613"/>
                        <a:gd name="T2" fmla="*/ 2147483647 w 787"/>
                        <a:gd name="T3" fmla="*/ 2147483647 h 613"/>
                        <a:gd name="T4" fmla="*/ 2147483647 w 787"/>
                        <a:gd name="T5" fmla="*/ 2147483647 h 613"/>
                        <a:gd name="T6" fmla="*/ 2147483647 w 787"/>
                        <a:gd name="T7" fmla="*/ 2147483647 h 613"/>
                        <a:gd name="T8" fmla="*/ 2147483647 w 787"/>
                        <a:gd name="T9" fmla="*/ 2147483647 h 613"/>
                        <a:gd name="T10" fmla="*/ 2147483647 w 787"/>
                        <a:gd name="T11" fmla="*/ 2147483647 h 613"/>
                        <a:gd name="T12" fmla="*/ 2147483647 w 787"/>
                        <a:gd name="T13" fmla="*/ 2147483647 h 613"/>
                        <a:gd name="T14" fmla="*/ 2147483647 w 787"/>
                        <a:gd name="T15" fmla="*/ 2147483647 h 613"/>
                        <a:gd name="T16" fmla="*/ 2147483647 w 787"/>
                        <a:gd name="T17" fmla="*/ 2147483647 h 613"/>
                        <a:gd name="T18" fmla="*/ 2147483647 w 787"/>
                        <a:gd name="T19" fmla="*/ 2147483647 h 613"/>
                        <a:gd name="T20" fmla="*/ 2147483647 w 787"/>
                        <a:gd name="T21" fmla="*/ 2147483647 h 613"/>
                        <a:gd name="T22" fmla="*/ 2147483647 w 787"/>
                        <a:gd name="T23" fmla="*/ 2147483647 h 613"/>
                        <a:gd name="T24" fmla="*/ 2147483647 w 787"/>
                        <a:gd name="T25" fmla="*/ 2147483647 h 613"/>
                        <a:gd name="T26" fmla="*/ 2147483647 w 787"/>
                        <a:gd name="T27" fmla="*/ 2147483647 h 613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787"/>
                        <a:gd name="T43" fmla="*/ 0 h 613"/>
                        <a:gd name="T44" fmla="*/ 787 w 787"/>
                        <a:gd name="T45" fmla="*/ 613 h 613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787" h="613">
                          <a:moveTo>
                            <a:pt x="0" y="0"/>
                          </a:moveTo>
                          <a:cubicBezTo>
                            <a:pt x="7" y="35"/>
                            <a:pt x="3" y="66"/>
                            <a:pt x="34" y="86"/>
                          </a:cubicBezTo>
                          <a:cubicBezTo>
                            <a:pt x="43" y="109"/>
                            <a:pt x="48" y="145"/>
                            <a:pt x="60" y="166"/>
                          </a:cubicBezTo>
                          <a:cubicBezTo>
                            <a:pt x="70" y="183"/>
                            <a:pt x="84" y="196"/>
                            <a:pt x="94" y="213"/>
                          </a:cubicBezTo>
                          <a:cubicBezTo>
                            <a:pt x="102" y="250"/>
                            <a:pt x="121" y="274"/>
                            <a:pt x="147" y="300"/>
                          </a:cubicBezTo>
                          <a:cubicBezTo>
                            <a:pt x="152" y="313"/>
                            <a:pt x="152" y="329"/>
                            <a:pt x="160" y="340"/>
                          </a:cubicBezTo>
                          <a:cubicBezTo>
                            <a:pt x="185" y="373"/>
                            <a:pt x="240" y="404"/>
                            <a:pt x="274" y="426"/>
                          </a:cubicBezTo>
                          <a:cubicBezTo>
                            <a:pt x="325" y="459"/>
                            <a:pt x="242" y="420"/>
                            <a:pt x="307" y="453"/>
                          </a:cubicBezTo>
                          <a:cubicBezTo>
                            <a:pt x="326" y="462"/>
                            <a:pt x="349" y="463"/>
                            <a:pt x="367" y="473"/>
                          </a:cubicBezTo>
                          <a:cubicBezTo>
                            <a:pt x="431" y="509"/>
                            <a:pt x="384" y="493"/>
                            <a:pt x="427" y="506"/>
                          </a:cubicBezTo>
                          <a:cubicBezTo>
                            <a:pt x="453" y="524"/>
                            <a:pt x="469" y="525"/>
                            <a:pt x="500" y="533"/>
                          </a:cubicBezTo>
                          <a:cubicBezTo>
                            <a:pt x="522" y="539"/>
                            <a:pt x="537" y="555"/>
                            <a:pt x="560" y="560"/>
                          </a:cubicBezTo>
                          <a:cubicBezTo>
                            <a:pt x="628" y="576"/>
                            <a:pt x="560" y="555"/>
                            <a:pt x="627" y="573"/>
                          </a:cubicBezTo>
                          <a:cubicBezTo>
                            <a:pt x="679" y="587"/>
                            <a:pt x="732" y="613"/>
                            <a:pt x="787" y="613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Freeform 109"/>
                    <p:cNvSpPr>
                      <a:spLocks/>
                    </p:cNvSpPr>
                    <p:nvPr/>
                  </p:nvSpPr>
                  <p:spPr bwMode="auto">
                    <a:xfrm>
                      <a:off x="2048934" y="618067"/>
                      <a:ext cx="163195" cy="262255"/>
                    </a:xfrm>
                    <a:custGeom>
                      <a:avLst/>
                      <a:gdLst>
                        <a:gd name="T0" fmla="*/ 0 w 787"/>
                        <a:gd name="T1" fmla="*/ 0 h 613"/>
                        <a:gd name="T2" fmla="*/ 2147483647 w 787"/>
                        <a:gd name="T3" fmla="*/ 2147483647 h 613"/>
                        <a:gd name="T4" fmla="*/ 2147483647 w 787"/>
                        <a:gd name="T5" fmla="*/ 2147483647 h 613"/>
                        <a:gd name="T6" fmla="*/ 2147483647 w 787"/>
                        <a:gd name="T7" fmla="*/ 2147483647 h 613"/>
                        <a:gd name="T8" fmla="*/ 2147483647 w 787"/>
                        <a:gd name="T9" fmla="*/ 2147483647 h 613"/>
                        <a:gd name="T10" fmla="*/ 2147483647 w 787"/>
                        <a:gd name="T11" fmla="*/ 2147483647 h 613"/>
                        <a:gd name="T12" fmla="*/ 2147483647 w 787"/>
                        <a:gd name="T13" fmla="*/ 2147483647 h 613"/>
                        <a:gd name="T14" fmla="*/ 2147483647 w 787"/>
                        <a:gd name="T15" fmla="*/ 2147483647 h 613"/>
                        <a:gd name="T16" fmla="*/ 2147483647 w 787"/>
                        <a:gd name="T17" fmla="*/ 2147483647 h 613"/>
                        <a:gd name="T18" fmla="*/ 2147483647 w 787"/>
                        <a:gd name="T19" fmla="*/ 2147483647 h 613"/>
                        <a:gd name="T20" fmla="*/ 2147483647 w 787"/>
                        <a:gd name="T21" fmla="*/ 2147483647 h 613"/>
                        <a:gd name="T22" fmla="*/ 2147483647 w 787"/>
                        <a:gd name="T23" fmla="*/ 2147483647 h 613"/>
                        <a:gd name="T24" fmla="*/ 2147483647 w 787"/>
                        <a:gd name="T25" fmla="*/ 2147483647 h 613"/>
                        <a:gd name="T26" fmla="*/ 2147483647 w 787"/>
                        <a:gd name="T27" fmla="*/ 2147483647 h 613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787"/>
                        <a:gd name="T43" fmla="*/ 0 h 613"/>
                        <a:gd name="T44" fmla="*/ 787 w 787"/>
                        <a:gd name="T45" fmla="*/ 613 h 613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787" h="613">
                          <a:moveTo>
                            <a:pt x="0" y="0"/>
                          </a:moveTo>
                          <a:cubicBezTo>
                            <a:pt x="7" y="35"/>
                            <a:pt x="3" y="66"/>
                            <a:pt x="34" y="86"/>
                          </a:cubicBezTo>
                          <a:cubicBezTo>
                            <a:pt x="43" y="109"/>
                            <a:pt x="48" y="145"/>
                            <a:pt x="60" y="166"/>
                          </a:cubicBezTo>
                          <a:cubicBezTo>
                            <a:pt x="70" y="183"/>
                            <a:pt x="84" y="196"/>
                            <a:pt x="94" y="213"/>
                          </a:cubicBezTo>
                          <a:cubicBezTo>
                            <a:pt x="102" y="250"/>
                            <a:pt x="121" y="274"/>
                            <a:pt x="147" y="300"/>
                          </a:cubicBezTo>
                          <a:cubicBezTo>
                            <a:pt x="152" y="313"/>
                            <a:pt x="152" y="329"/>
                            <a:pt x="160" y="340"/>
                          </a:cubicBezTo>
                          <a:cubicBezTo>
                            <a:pt x="185" y="373"/>
                            <a:pt x="240" y="404"/>
                            <a:pt x="274" y="426"/>
                          </a:cubicBezTo>
                          <a:cubicBezTo>
                            <a:pt x="325" y="459"/>
                            <a:pt x="242" y="420"/>
                            <a:pt x="307" y="453"/>
                          </a:cubicBezTo>
                          <a:cubicBezTo>
                            <a:pt x="326" y="462"/>
                            <a:pt x="349" y="463"/>
                            <a:pt x="367" y="473"/>
                          </a:cubicBezTo>
                          <a:cubicBezTo>
                            <a:pt x="431" y="509"/>
                            <a:pt x="384" y="493"/>
                            <a:pt x="427" y="506"/>
                          </a:cubicBezTo>
                          <a:cubicBezTo>
                            <a:pt x="453" y="524"/>
                            <a:pt x="469" y="525"/>
                            <a:pt x="500" y="533"/>
                          </a:cubicBezTo>
                          <a:cubicBezTo>
                            <a:pt x="522" y="539"/>
                            <a:pt x="537" y="555"/>
                            <a:pt x="560" y="560"/>
                          </a:cubicBezTo>
                          <a:cubicBezTo>
                            <a:pt x="628" y="576"/>
                            <a:pt x="560" y="555"/>
                            <a:pt x="627" y="573"/>
                          </a:cubicBezTo>
                          <a:cubicBezTo>
                            <a:pt x="679" y="587"/>
                            <a:pt x="732" y="613"/>
                            <a:pt x="787" y="613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cxnSp>
                <p:nvCxnSpPr>
                  <p:cNvPr id="76" name="AutoShape 4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0" y="1684867"/>
                    <a:ext cx="1133475" cy="3810"/>
                  </a:xfrm>
                  <a:prstGeom prst="straightConnector1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931070" y="452729"/>
                  <a:ext cx="690650" cy="478543"/>
                </a:xfrm>
                <a:prstGeom prst="line">
                  <a:avLst/>
                </a:prstGeom>
                <a:ln w="12700">
                  <a:solidFill>
                    <a:schemeClr val="accent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732102" y="618141"/>
                  <a:ext cx="690650" cy="478101"/>
                </a:xfrm>
                <a:prstGeom prst="line">
                  <a:avLst/>
                </a:prstGeom>
                <a:ln w="12700">
                  <a:solidFill>
                    <a:schemeClr val="accent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flipV="1">
                  <a:off x="732102" y="452729"/>
                  <a:ext cx="198968" cy="165411"/>
                </a:xfrm>
                <a:prstGeom prst="line">
                  <a:avLst/>
                </a:prstGeom>
                <a:ln w="12700">
                  <a:solidFill>
                    <a:schemeClr val="accent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Arrow Connector 67"/>
                <p:cNvCxnSpPr/>
                <p:nvPr/>
              </p:nvCxnSpPr>
              <p:spPr>
                <a:xfrm flipV="1">
                  <a:off x="808628" y="880411"/>
                  <a:ext cx="185576" cy="122953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728276" y="808762"/>
                  <a:ext cx="184939" cy="122953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/>
                <p:nvPr/>
              </p:nvCxnSpPr>
              <p:spPr>
                <a:xfrm flipV="1">
                  <a:off x="892807" y="944099"/>
                  <a:ext cx="185576" cy="122511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/>
                <p:cNvCxnSpPr/>
                <p:nvPr/>
              </p:nvCxnSpPr>
              <p:spPr>
                <a:xfrm flipH="1">
                  <a:off x="1223146" y="486785"/>
                  <a:ext cx="156879" cy="130914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Arrow Connector 71"/>
                <p:cNvCxnSpPr/>
                <p:nvPr/>
              </p:nvCxnSpPr>
              <p:spPr>
                <a:xfrm flipH="1">
                  <a:off x="1321355" y="554896"/>
                  <a:ext cx="156879" cy="130914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Arrow Connector 72"/>
                <p:cNvCxnSpPr/>
                <p:nvPr/>
              </p:nvCxnSpPr>
              <p:spPr>
                <a:xfrm flipH="1">
                  <a:off x="1401707" y="605315"/>
                  <a:ext cx="156879" cy="130914"/>
                </a:xfrm>
                <a:prstGeom prst="straightConnector1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1" name="Straight Arrow Connector 60"/>
              <p:cNvCxnSpPr/>
              <p:nvPr/>
            </p:nvCxnSpPr>
            <p:spPr>
              <a:xfrm>
                <a:off x="1176592" y="795936"/>
                <a:ext cx="288249" cy="195044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>
                <a:off x="2023484" y="685809"/>
                <a:ext cx="292076" cy="245906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>
                <a:off x="905562" y="1507117"/>
                <a:ext cx="292713" cy="245464"/>
              </a:xfrm>
              <a:prstGeom prst="straightConnector1">
                <a:avLst/>
              </a:prstGeom>
              <a:ln w="2540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 Box 2"/>
            <p:cNvSpPr txBox="1">
              <a:spLocks noChangeArrowheads="1"/>
            </p:cNvSpPr>
            <p:nvPr/>
          </p:nvSpPr>
          <p:spPr bwMode="auto">
            <a:xfrm>
              <a:off x="499533" y="0"/>
              <a:ext cx="1524001" cy="207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638"/>
                </a:spcAft>
              </a:pPr>
              <a:r>
                <a:rPr lang="en-US" sz="11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Conceptualized network</a:t>
              </a:r>
              <a:endParaRPr lang="en-US" sz="11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57" name="Text Box 2"/>
            <p:cNvSpPr txBox="1">
              <a:spLocks noChangeArrowheads="1"/>
            </p:cNvSpPr>
            <p:nvPr/>
          </p:nvSpPr>
          <p:spPr bwMode="auto">
            <a:xfrm>
              <a:off x="1422400" y="541867"/>
              <a:ext cx="893234" cy="207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638"/>
                </a:spcAft>
              </a:pPr>
              <a:r>
                <a:rPr lang="en-US" sz="1000" dirty="0">
                  <a:solidFill>
                    <a:srgbClr val="FF99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Hillslope routing</a:t>
              </a:r>
              <a:endParaRPr lang="en-US" sz="1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58" name="Text Box 2"/>
            <p:cNvSpPr txBox="1">
              <a:spLocks noChangeArrowheads="1"/>
            </p:cNvSpPr>
            <p:nvPr/>
          </p:nvSpPr>
          <p:spPr bwMode="auto">
            <a:xfrm>
              <a:off x="488103" y="769828"/>
              <a:ext cx="1011767" cy="207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638"/>
                </a:spcAft>
              </a:pPr>
              <a:r>
                <a:rPr lang="en-US" sz="1000" dirty="0">
                  <a:solidFill>
                    <a:srgbClr val="FF99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Tributary routing</a:t>
              </a:r>
              <a:endParaRPr lang="en-US" sz="1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59" name="Text Box 2"/>
            <p:cNvSpPr txBox="1">
              <a:spLocks noChangeArrowheads="1"/>
            </p:cNvSpPr>
            <p:nvPr/>
          </p:nvSpPr>
          <p:spPr bwMode="auto">
            <a:xfrm>
              <a:off x="1198032" y="1464733"/>
              <a:ext cx="1184488" cy="207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638"/>
                </a:spcAft>
              </a:pPr>
              <a:r>
                <a:rPr lang="en-US" sz="1000" dirty="0">
                  <a:solidFill>
                    <a:srgbClr val="FF99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Main channel routing</a:t>
              </a:r>
              <a:endParaRPr lang="en-US" sz="1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3497</TotalTime>
  <Words>216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JOvink</cp:lastModifiedBy>
  <cp:revision>15</cp:revision>
  <cp:lastPrinted>2011-05-11T17:30:12Z</cp:lastPrinted>
  <dcterms:created xsi:type="dcterms:W3CDTF">2013-01-29T18:41:33Z</dcterms:created>
  <dcterms:modified xsi:type="dcterms:W3CDTF">2013-02-04T04:54:23Z</dcterms:modified>
</cp:coreProperties>
</file>