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4B500-E35C-457F-A9F8-57E231BD4562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8B2F8-D70B-412B-8786-B56AD5D4E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34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30766" indent="-281064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24255" indent="-224851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573957" indent="-224851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23659" indent="-224851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11E1E1C1-0B9B-214B-9D54-6DDB3219E21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37072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F8DD87F6-3120-7F42-96A9-34FB16BD2012}" type="datetimeFigureOut">
              <a:rPr lang="en-US"/>
              <a:pPr>
                <a:defRPr/>
              </a:pPr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072665F-578E-2A44-BB8D-2C8DE1E9E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5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838200"/>
            <a:ext cx="3886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Evaluate the capacity of global </a:t>
            </a:r>
            <a:r>
              <a:rPr lang="en-US" sz="1600" dirty="0" err="1" smtClean="0">
                <a:latin typeface="Calibri" pitchFamily="34" charset="0"/>
                <a:ea typeface="+mn-ea"/>
                <a:cs typeface="Arial" pitchFamily="34" charset="0"/>
              </a:rPr>
              <a:t>streamflow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 prediction by Model for Scale Adaptive River Transport (MOSART) coupled with Community Land Model (CLM)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Quantify the uncertainty sources from forcing, model structure and human influences</a:t>
            </a:r>
          </a:p>
          <a:p>
            <a:pPr marL="231775" indent="-231775" algn="ctr">
              <a:spcBef>
                <a:spcPct val="15000"/>
              </a:spcBef>
              <a:defRPr/>
            </a:pPr>
            <a:endParaRPr lang="en-US" b="1" dirty="0" smtClean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 smtClean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 smtClean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Develop a comprehensive global hydrography dataset to support MOSART application over multiple resolutions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Evaluate the model simulations against global </a:t>
            </a:r>
            <a:r>
              <a:rPr lang="en-US" sz="1600" dirty="0" err="1" smtClean="0">
                <a:latin typeface="Calibri" pitchFamily="34" charset="0"/>
                <a:ea typeface="+mn-ea"/>
                <a:cs typeface="Arial" pitchFamily="34" charset="0"/>
              </a:rPr>
              <a:t>streamflow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 observations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Quantify modeling uncertainty using four different atmospheric forcing datasets, stepwise reduction of model complexity, and a global classification of the level of flow regulation by dams 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83403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/>
              <a:t>Evaluating Global </a:t>
            </a:r>
            <a:r>
              <a:rPr lang="en-US" sz="2400" b="1" dirty="0" err="1"/>
              <a:t>Streamflow</a:t>
            </a:r>
            <a:r>
              <a:rPr lang="en-US" sz="2400" b="1" dirty="0"/>
              <a:t> Simulations by a Physically-based Routing Model Coupled with the Community Land Model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04800" y="6428610"/>
            <a:ext cx="85344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/>
              <a:t>Hong-Yi L, LR Leung, A </a:t>
            </a:r>
            <a:r>
              <a:rPr lang="en-US" sz="1000" dirty="0" err="1"/>
              <a:t>Getirana</a:t>
            </a:r>
            <a:r>
              <a:rPr lang="en-US" sz="1000" dirty="0"/>
              <a:t>, M Huang, H Wu, Y Xu, J </a:t>
            </a:r>
            <a:r>
              <a:rPr lang="en-US" sz="1000" dirty="0" err="1"/>
              <a:t>Guo</a:t>
            </a:r>
            <a:r>
              <a:rPr lang="en-US" sz="1000" dirty="0"/>
              <a:t>, and N </a:t>
            </a:r>
            <a:r>
              <a:rPr lang="en-US" sz="1000" dirty="0" err="1"/>
              <a:t>Voisin</a:t>
            </a:r>
            <a:r>
              <a:rPr lang="en-US" sz="1000" dirty="0"/>
              <a:t>. 2015. “Evaluating Global Streamflow Simulations by a Physically Based Routing Model Coupled with the Community Land Model.” </a:t>
            </a:r>
            <a:r>
              <a:rPr lang="en-US" sz="1000" i="1" dirty="0"/>
              <a:t>Journal of Hydrometeorology</a:t>
            </a:r>
            <a:r>
              <a:rPr lang="en-US" sz="1000" dirty="0"/>
              <a:t>, 16: 948–971. DOI: 10.1175/JHM-D-14-0079.1</a:t>
            </a: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3733800" y="4724400"/>
            <a:ext cx="548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The newly developed river routing model, MOSART, has been coupled with CLM and evaluated globally with satisfactory performance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MOSART provides a global </a:t>
            </a:r>
            <a:r>
              <a:rPr lang="en-US" sz="1600" dirty="0"/>
              <a:t>framework for modeling </a:t>
            </a:r>
            <a:r>
              <a:rPr lang="en-US" sz="1600" dirty="0" smtClean="0"/>
              <a:t>riverine water</a:t>
            </a:r>
            <a:r>
              <a:rPr lang="en-US" sz="1600" smtClean="0"/>
              <a:t>, energy and </a:t>
            </a:r>
            <a:r>
              <a:rPr lang="en-US" sz="1600" dirty="0" smtClean="0"/>
              <a:t>biogeochemistry.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02768" y="4038600"/>
            <a:ext cx="50251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</a:rPr>
              <a:t>H</a:t>
            </a:r>
            <a:r>
              <a:rPr lang="en-US" sz="1100" b="1" dirty="0" smtClean="0">
                <a:solidFill>
                  <a:srgbClr val="0000FF"/>
                </a:solidFill>
              </a:rPr>
              <a:t>uman </a:t>
            </a:r>
            <a:r>
              <a:rPr lang="en-US" sz="1100" b="1" dirty="0">
                <a:solidFill>
                  <a:srgbClr val="0000FF"/>
                </a:solidFill>
              </a:rPr>
              <a:t>influences </a:t>
            </a:r>
            <a:r>
              <a:rPr lang="en-US" sz="1100" b="1" dirty="0" smtClean="0">
                <a:solidFill>
                  <a:srgbClr val="0000FF"/>
                </a:solidFill>
              </a:rPr>
              <a:t>on streamflow are detected by comparing the simulated natural flows (</a:t>
            </a:r>
            <a:r>
              <a:rPr lang="en-US" sz="1100" b="1" dirty="0" err="1" smtClean="0">
                <a:solidFill>
                  <a:srgbClr val="0000FF"/>
                </a:solidFill>
              </a:rPr>
              <a:t>Qsim</a:t>
            </a:r>
            <a:r>
              <a:rPr lang="en-US" sz="1100" b="1" dirty="0" smtClean="0">
                <a:solidFill>
                  <a:srgbClr val="0000FF"/>
                </a:solidFill>
              </a:rPr>
              <a:t>) with observed streamflow (</a:t>
            </a:r>
            <a:r>
              <a:rPr lang="en-US" sz="1100" b="1" dirty="0" err="1" smtClean="0">
                <a:solidFill>
                  <a:srgbClr val="0000FF"/>
                </a:solidFill>
              </a:rPr>
              <a:t>Qobs</a:t>
            </a:r>
            <a:r>
              <a:rPr lang="en-US" sz="1100" b="1" dirty="0" smtClean="0">
                <a:solidFill>
                  <a:srgbClr val="0000FF"/>
                </a:solidFill>
              </a:rPr>
              <a:t>) in 1995-2004. Larger differences between </a:t>
            </a:r>
            <a:r>
              <a:rPr lang="en-US" sz="1100" b="1" dirty="0" err="1" smtClean="0">
                <a:solidFill>
                  <a:srgbClr val="0000FF"/>
                </a:solidFill>
              </a:rPr>
              <a:t>Qsim</a:t>
            </a:r>
            <a:r>
              <a:rPr lang="en-US" sz="1100" b="1" dirty="0" smtClean="0">
                <a:solidFill>
                  <a:srgbClr val="0000FF"/>
                </a:solidFill>
              </a:rPr>
              <a:t> and </a:t>
            </a:r>
            <a:r>
              <a:rPr lang="en-US" sz="1100" b="1" dirty="0" err="1" smtClean="0">
                <a:solidFill>
                  <a:srgbClr val="0000FF"/>
                </a:solidFill>
              </a:rPr>
              <a:t>Qobs</a:t>
            </a:r>
            <a:r>
              <a:rPr lang="en-US" sz="1100" b="1" dirty="0" smtClean="0">
                <a:solidFill>
                  <a:srgbClr val="0000FF"/>
                </a:solidFill>
              </a:rPr>
              <a:t> are found in both annual mean </a:t>
            </a:r>
            <a:r>
              <a:rPr lang="en-US" sz="1100" b="1" dirty="0" err="1" smtClean="0">
                <a:solidFill>
                  <a:srgbClr val="0000FF"/>
                </a:solidFill>
              </a:rPr>
              <a:t>streamflow</a:t>
            </a:r>
            <a:r>
              <a:rPr lang="en-US" sz="1100" b="1" dirty="0" smtClean="0">
                <a:solidFill>
                  <a:srgbClr val="0000FF"/>
                </a:solidFill>
              </a:rPr>
              <a:t> (AMS) and annual maximum flood (AMF) in rivers strongly affected by dams. </a:t>
            </a:r>
            <a:endParaRPr lang="en-US" sz="1100" b="1" dirty="0">
              <a:solidFill>
                <a:srgbClr val="0000FF"/>
              </a:solidFill>
            </a:endParaRPr>
          </a:p>
        </p:txBody>
      </p:sp>
      <p:pic>
        <p:nvPicPr>
          <p:cNvPr id="6" name="Picture 5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838200"/>
            <a:ext cx="5029200" cy="1645920"/>
          </a:xfrm>
          <a:prstGeom prst="rect">
            <a:avLst/>
          </a:prstGeom>
        </p:spPr>
      </p:pic>
      <p:pic>
        <p:nvPicPr>
          <p:cNvPr id="7" name="Picture 6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102768" y="2438400"/>
            <a:ext cx="5029200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2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Li-Slide-Evaluating Global Streamflow Simulations-June2015</Presentation>
    <Funding xmlns="98b00cf3-a6ce-40de-8923-f140beb786e9">ESM and IARP 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BD5D288-9AA0-493D-A89D-1BFF8D265D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DBF03D-6A67-4BE7-A52B-71DF776256C9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8b00cf3-a6ce-40de-8923-f140beb786e9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DOE-Sample-Slide-Highlights-Template[1].pot</Template>
  <TotalTime>7208</TotalTime>
  <Words>252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DOE-Sample-Slide-Highlights-Template[1]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Li-Slide-Evaluating Global Streamflow Simulations-June2015</dc:title>
  <dc:creator>JOvink</dc:creator>
  <cp:lastModifiedBy>JOvink</cp:lastModifiedBy>
  <cp:revision>47</cp:revision>
  <cp:lastPrinted>2011-05-11T17:30:12Z</cp:lastPrinted>
  <dcterms:created xsi:type="dcterms:W3CDTF">2012-10-05T18:57:41Z</dcterms:created>
  <dcterms:modified xsi:type="dcterms:W3CDTF">2015-06-13T18:07:44Z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ESM and IARP 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Li-Slide-Evaluating Global Streamflow Simulations-June2015</vt:lpwstr>
  </property>
  <property fmtid="{D5CDD505-2E9C-101B-9397-08002B2CF9AE}" pid="11" name="SlideDescription">
    <vt:lpwstr/>
  </property>
</Properties>
</file>