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5"/>
  </p:notesMasterIdLst>
  <p:sldIdLst>
    <p:sldId id="256"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65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1.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52471FB-D433-4AF8-A9F1-055174BFAB65}" type="datetimeFigureOut">
              <a:rPr lang="en-US" smtClean="0"/>
              <a:t>7/17/2015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CE2BF7B-3545-490F-BFBD-9818F050F012}" type="slidenum">
              <a:rPr lang="en-US" smtClean="0"/>
              <a:t>‹#›</a:t>
            </a:fld>
            <a:endParaRPr lang="en-US"/>
          </a:p>
        </p:txBody>
      </p:sp>
    </p:spTree>
    <p:extLst>
      <p:ext uri="{BB962C8B-B14F-4D97-AF65-F5344CB8AC3E}">
        <p14:creationId xmlns:p14="http://schemas.microsoft.com/office/powerpoint/2010/main" val="36833278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896" indent="-285729">
              <a:defRPr>
                <a:solidFill>
                  <a:schemeClr val="tx1"/>
                </a:solidFill>
                <a:latin typeface="Calibri" pitchFamily="34" charset="0"/>
              </a:defRPr>
            </a:lvl2pPr>
            <a:lvl3pPr marL="1142918" indent="-228584">
              <a:defRPr>
                <a:solidFill>
                  <a:schemeClr val="tx1"/>
                </a:solidFill>
                <a:latin typeface="Calibri" pitchFamily="34" charset="0"/>
              </a:defRPr>
            </a:lvl3pPr>
            <a:lvl4pPr marL="1600084" indent="-228584">
              <a:defRPr>
                <a:solidFill>
                  <a:schemeClr val="tx1"/>
                </a:solidFill>
                <a:latin typeface="Calibri" pitchFamily="34" charset="0"/>
              </a:defRPr>
            </a:lvl4pPr>
            <a:lvl5pPr marL="2057252" indent="-228584">
              <a:defRPr>
                <a:solidFill>
                  <a:schemeClr val="tx1"/>
                </a:solidFill>
                <a:latin typeface="Calibri" pitchFamily="34" charset="0"/>
              </a:defRPr>
            </a:lvl5pPr>
            <a:lvl6pPr marL="2514418" indent="-228584" fontAlgn="base">
              <a:spcBef>
                <a:spcPct val="0"/>
              </a:spcBef>
              <a:spcAft>
                <a:spcPct val="0"/>
              </a:spcAft>
              <a:defRPr>
                <a:solidFill>
                  <a:schemeClr val="tx1"/>
                </a:solidFill>
                <a:latin typeface="Calibri" pitchFamily="34" charset="0"/>
              </a:defRPr>
            </a:lvl6pPr>
            <a:lvl7pPr marL="2971585" indent="-228584" fontAlgn="base">
              <a:spcBef>
                <a:spcPct val="0"/>
              </a:spcBef>
              <a:spcAft>
                <a:spcPct val="0"/>
              </a:spcAft>
              <a:defRPr>
                <a:solidFill>
                  <a:schemeClr val="tx1"/>
                </a:solidFill>
                <a:latin typeface="Calibri" pitchFamily="34" charset="0"/>
              </a:defRPr>
            </a:lvl7pPr>
            <a:lvl8pPr marL="3428752" indent="-228584" fontAlgn="base">
              <a:spcBef>
                <a:spcPct val="0"/>
              </a:spcBef>
              <a:spcAft>
                <a:spcPct val="0"/>
              </a:spcAft>
              <a:defRPr>
                <a:solidFill>
                  <a:schemeClr val="tx1"/>
                </a:solidFill>
                <a:latin typeface="Calibri" pitchFamily="34" charset="0"/>
              </a:defRPr>
            </a:lvl8pPr>
            <a:lvl9pPr marL="3885919" indent="-228584"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94E0B0DB-F350-41EA-9EC4-0C975CD20B65}" type="slidenum">
              <a:rPr lang="en-US" smtClean="0"/>
              <a:pPr fontAlgn="base">
                <a:spcBef>
                  <a:spcPct val="0"/>
                </a:spcBef>
                <a:spcAft>
                  <a:spcPct val="0"/>
                </a:spcAft>
                <a:defRPr/>
              </a:pPr>
              <a:t>1</a:t>
            </a:fld>
            <a:endParaRPr lang="en-US" dirty="0" smtClean="0"/>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z="1000"/>
              <a:t>http://</a:t>
            </a:r>
            <a:r>
              <a:rPr lang="en-US" sz="1000" smtClean="0"/>
              <a:t>www.pnnl.gov/science/highlights/highlights.asp?division=749</a:t>
            </a:r>
            <a:endParaRPr lang="en-US" sz="1000"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rtlCol="0">
            <a:normAutofit/>
          </a:bodyPr>
          <a:lstStyle/>
          <a:p>
            <a:pPr lvl="0"/>
            <a:r>
              <a:rPr lang="en-US" noProof="0" smtClean="0"/>
              <a:t>Click icon to add table</a:t>
            </a:r>
            <a:endParaRPr lang="en-US" noProof="0" dirty="0" smtClean="0"/>
          </a:p>
        </p:txBody>
      </p:sp>
    </p:spTree>
    <p:extLst>
      <p:ext uri="{BB962C8B-B14F-4D97-AF65-F5344CB8AC3E}">
        <p14:creationId xmlns:p14="http://schemas.microsoft.com/office/powerpoint/2010/main" val="1396530111"/>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DEBE22A-456C-4422-963A-21E37FAABB03}" type="datetimeFigureOut">
              <a:rPr lang="en-US"/>
              <a:pPr>
                <a:defRPr/>
              </a:pPr>
              <a:t>7/17/2015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F1D1FF69-FB8A-4A66-B8F3-F0FF1720BB80}" type="slidenum">
              <a:rPr lang="en-US"/>
              <a:pPr>
                <a:defRPr/>
              </a:pPr>
              <a:t>‹#›</a:t>
            </a:fld>
            <a:endParaRPr lang="en-US" dirty="0"/>
          </a:p>
        </p:txBody>
      </p:sp>
    </p:spTree>
    <p:extLst>
      <p:ext uri="{BB962C8B-B14F-4D97-AF65-F5344CB8AC3E}">
        <p14:creationId xmlns:p14="http://schemas.microsoft.com/office/powerpoint/2010/main" val="234065546"/>
      </p:ext>
    </p:extLst>
  </p:cSld>
  <p:clrMap bg1="lt1" tx1="dk1" bg2="lt2" tx2="dk2" accent1="accent1" accent2="accent2" accent3="accent3" accent4="accent4" accent5="accent5" accent6="accent6" hlink="hlink" folHlink="folHlink"/>
  <p:sldLayoutIdLst>
    <p:sldLayoutId id="2147483649"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152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pPr>
            <a:endParaRPr lang="en-US" sz="1600"/>
          </a:p>
        </p:txBody>
      </p:sp>
      <p:sp>
        <p:nvSpPr>
          <p:cNvPr id="3075" name="Rectangle 4"/>
          <p:cNvSpPr>
            <a:spLocks noChangeArrowheads="1"/>
          </p:cNvSpPr>
          <p:nvPr/>
        </p:nvSpPr>
        <p:spPr bwMode="auto">
          <a:xfrm>
            <a:off x="0" y="685800"/>
            <a:ext cx="378968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pPr>
            <a:r>
              <a:rPr lang="en-US" sz="1600" b="1" dirty="0" smtClean="0"/>
              <a:t>Objective</a:t>
            </a:r>
            <a:endParaRPr lang="en-US" sz="1600" b="1" dirty="0"/>
          </a:p>
          <a:p>
            <a:pPr marL="285750" indent="-285750">
              <a:spcBef>
                <a:spcPct val="15000"/>
              </a:spcBef>
              <a:buFont typeface="Arial" pitchFamily="34" charset="0"/>
              <a:buChar char="●"/>
            </a:pPr>
            <a:r>
              <a:rPr lang="en-US" sz="1500" dirty="0" smtClean="0"/>
              <a:t>To quantify the moisture flux changes over the Tibetan Plateau (TP) in recent decades and understand the mechanisms for the changes</a:t>
            </a:r>
            <a:endParaRPr lang="en-US" sz="1400" dirty="0"/>
          </a:p>
          <a:p>
            <a:pPr marL="231775" indent="-231775" algn="ctr">
              <a:spcBef>
                <a:spcPct val="15000"/>
              </a:spcBef>
            </a:pPr>
            <a:r>
              <a:rPr lang="en-US" sz="1600" b="1" dirty="0" smtClean="0"/>
              <a:t>Approach</a:t>
            </a:r>
          </a:p>
          <a:p>
            <a:pPr marL="285750" indent="-285750">
              <a:spcBef>
                <a:spcPct val="15000"/>
              </a:spcBef>
              <a:buFont typeface="Arial" pitchFamily="34" charset="0"/>
              <a:buChar char="●"/>
            </a:pPr>
            <a:r>
              <a:rPr lang="en-US" sz="1400" dirty="0" smtClean="0"/>
              <a:t>Perform a high resolution regional climate simulation over the TP at 30 km resolution</a:t>
            </a:r>
          </a:p>
          <a:p>
            <a:pPr marL="285750" indent="-285750">
              <a:spcBef>
                <a:spcPct val="15000"/>
              </a:spcBef>
              <a:buFont typeface="Arial" pitchFamily="34" charset="0"/>
              <a:buChar char="●"/>
            </a:pPr>
            <a:r>
              <a:rPr lang="en-US" sz="1400" dirty="0" smtClean="0"/>
              <a:t>Compare moisture flux changes between 1998-2011 and 1979-1997 from the regional climate with its global reanalysis forcing and the Global Land Data Assimilation System (GLDAS) product</a:t>
            </a:r>
          </a:p>
          <a:p>
            <a:pPr marL="285750" indent="-285750">
              <a:spcBef>
                <a:spcPct val="15000"/>
              </a:spcBef>
              <a:buFont typeface="Arial" pitchFamily="34" charset="0"/>
              <a:buChar char="●"/>
            </a:pPr>
            <a:r>
              <a:rPr lang="en-US" sz="1400" dirty="0" smtClean="0"/>
              <a:t>Analyze the thermodynamic, dynamic, and transient eddy components of column integrated moisture flux convergence to determine processes contributing to the moisture flux changes in the last three decades</a:t>
            </a:r>
          </a:p>
          <a:p>
            <a:pPr marL="285750" indent="-285750">
              <a:spcBef>
                <a:spcPct val="15000"/>
              </a:spcBef>
              <a:buFont typeface="Arial" pitchFamily="34" charset="0"/>
              <a:buChar char="●"/>
            </a:pPr>
            <a:endParaRPr lang="en-US" sz="1400" dirty="0"/>
          </a:p>
        </p:txBody>
      </p:sp>
      <p:sp>
        <p:nvSpPr>
          <p:cNvPr id="3076" name="Rectangle 5"/>
          <p:cNvSpPr>
            <a:spLocks noChangeArrowheads="1"/>
          </p:cNvSpPr>
          <p:nvPr/>
        </p:nvSpPr>
        <p:spPr bwMode="auto">
          <a:xfrm>
            <a:off x="152400" y="0"/>
            <a:ext cx="87630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defRPr/>
            </a:pPr>
            <a:r>
              <a:rPr lang="en-US" sz="2000" b="1" dirty="0" smtClean="0">
                <a:latin typeface="+mn-lt"/>
              </a:rPr>
              <a:t>Changes in Moisture Flux over the Tibetan Plateau During 1979-2011: Insights from a High-Resolution Simulation</a:t>
            </a:r>
            <a:endParaRPr lang="en-US" sz="2000" b="1" dirty="0">
              <a:latin typeface="+mn-lt"/>
            </a:endParaRPr>
          </a:p>
        </p:txBody>
      </p:sp>
      <p:sp>
        <p:nvSpPr>
          <p:cNvPr id="3078" name="TextBox 9"/>
          <p:cNvSpPr txBox="1">
            <a:spLocks noChangeArrowheads="1"/>
          </p:cNvSpPr>
          <p:nvPr/>
        </p:nvSpPr>
        <p:spPr bwMode="auto">
          <a:xfrm>
            <a:off x="3667760" y="4114800"/>
            <a:ext cx="547624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1200" b="1" dirty="0" smtClean="0">
                <a:solidFill>
                  <a:srgbClr val="0000FF"/>
                </a:solidFill>
                <a:latin typeface="Arial" pitchFamily="34" charset="0"/>
              </a:rPr>
              <a:t>Changes in precipitation (top), evapotranspiration (middle), and net precipitation (bottom) from observations (left), a regional simulation using the WRF model (middle), and ECMWF global reanalysis (right) between 1979-2011 (unit: mm day</a:t>
            </a:r>
            <a:r>
              <a:rPr lang="en-US" sz="1200" b="1" baseline="30000" dirty="0" smtClean="0">
                <a:solidFill>
                  <a:srgbClr val="0000FF"/>
                </a:solidFill>
                <a:latin typeface="Arial" pitchFamily="34" charset="0"/>
              </a:rPr>
              <a:t>-1</a:t>
            </a:r>
            <a:r>
              <a:rPr lang="en-US" sz="1200" b="1" dirty="0" smtClean="0">
                <a:solidFill>
                  <a:srgbClr val="0000FF"/>
                </a:solidFill>
                <a:latin typeface="Arial" pitchFamily="34" charset="0"/>
              </a:rPr>
              <a:t>). </a:t>
            </a:r>
            <a:endParaRPr lang="en-US" sz="1200" b="1" dirty="0">
              <a:solidFill>
                <a:srgbClr val="0000FF"/>
              </a:solidFill>
              <a:latin typeface="Arial" pitchFamily="34" charset="0"/>
            </a:endParaRPr>
          </a:p>
        </p:txBody>
      </p:sp>
      <p:sp>
        <p:nvSpPr>
          <p:cNvPr id="3079" name="Rectangle 2"/>
          <p:cNvSpPr>
            <a:spLocks noChangeArrowheads="1"/>
          </p:cNvSpPr>
          <p:nvPr/>
        </p:nvSpPr>
        <p:spPr bwMode="auto">
          <a:xfrm>
            <a:off x="0" y="4953000"/>
            <a:ext cx="91440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1313" indent="-287338" algn="ctr">
              <a:spcBef>
                <a:spcPct val="15000"/>
              </a:spcBef>
              <a:tabLst>
                <a:tab pos="338138" algn="l"/>
              </a:tabLst>
            </a:pPr>
            <a:r>
              <a:rPr lang="en-US" sz="1600" b="1" dirty="0" smtClean="0"/>
              <a:t>Impact</a:t>
            </a:r>
          </a:p>
          <a:p>
            <a:pPr marL="341313" indent="-287338">
              <a:spcBef>
                <a:spcPct val="15000"/>
              </a:spcBef>
              <a:buFont typeface="Arial" pitchFamily="34" charset="0"/>
              <a:buChar char="●"/>
              <a:tabLst>
                <a:tab pos="338138" algn="l"/>
              </a:tabLst>
            </a:pPr>
            <a:r>
              <a:rPr lang="en-US" sz="1400" dirty="0" smtClean="0"/>
              <a:t>Net precipitation (precipitation minus evapotranspiration) exhibits general increases in the vast northwestern TP and decreases in the southeastern TP between 1979-2011 </a:t>
            </a:r>
          </a:p>
          <a:p>
            <a:pPr marL="341313" indent="-287338">
              <a:spcBef>
                <a:spcPct val="15000"/>
              </a:spcBef>
              <a:buFont typeface="Arial" pitchFamily="34" charset="0"/>
              <a:buChar char="●"/>
              <a:tabLst>
                <a:tab pos="338138" algn="l"/>
              </a:tabLst>
            </a:pPr>
            <a:r>
              <a:rPr lang="en-US" sz="1400" dirty="0" smtClean="0"/>
              <a:t>Net precipitation changes are driven primarily by large-scale circulation changes, but contrasting topography and land surface cover in the northwestern and southeastern TP trigger differences in upward motion that enhance regional contrast in changes through latent heat release and feedback on the moisture flux convergence </a:t>
            </a:r>
            <a:endParaRPr lang="en-US" sz="1400" dirty="0"/>
          </a:p>
          <a:p>
            <a:pPr marL="341313" indent="-287338">
              <a:spcBef>
                <a:spcPct val="15000"/>
              </a:spcBef>
              <a:buFont typeface="Arial" pitchFamily="34" charset="0"/>
              <a:buChar char="●"/>
              <a:tabLst>
                <a:tab pos="338138" algn="l"/>
              </a:tabLst>
            </a:pPr>
            <a:endParaRPr lang="en-US" sz="1400" dirty="0"/>
          </a:p>
        </p:txBody>
      </p:sp>
      <p:sp>
        <p:nvSpPr>
          <p:cNvPr id="11" name="Text Box 6"/>
          <p:cNvSpPr txBox="1">
            <a:spLocks noChangeArrowheads="1"/>
          </p:cNvSpPr>
          <p:nvPr/>
        </p:nvSpPr>
        <p:spPr bwMode="auto">
          <a:xfrm>
            <a:off x="152400" y="6457890"/>
            <a:ext cx="8610600" cy="40011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1000" dirty="0" smtClean="0"/>
              <a:t>Y Gao</a:t>
            </a:r>
            <a:r>
              <a:rPr lang="en-US" sz="1000" dirty="0"/>
              <a:t>, </a:t>
            </a:r>
            <a:r>
              <a:rPr lang="en-US" sz="1000" dirty="0" smtClean="0"/>
              <a:t>LR </a:t>
            </a:r>
            <a:r>
              <a:rPr lang="en-US" sz="1000" dirty="0"/>
              <a:t>Leung, </a:t>
            </a:r>
            <a:r>
              <a:rPr lang="en-US" sz="1000" dirty="0" smtClean="0"/>
              <a:t>Y </a:t>
            </a:r>
            <a:r>
              <a:rPr lang="en-US" sz="1000" dirty="0"/>
              <a:t>Zhang, and </a:t>
            </a:r>
            <a:r>
              <a:rPr lang="en-US" sz="1000" dirty="0" smtClean="0"/>
              <a:t>L </a:t>
            </a:r>
            <a:r>
              <a:rPr lang="en-US" sz="1000" dirty="0" err="1"/>
              <a:t>Cuo</a:t>
            </a:r>
            <a:r>
              <a:rPr lang="en-US" sz="1000" dirty="0"/>
              <a:t>. 2015. “Changes in Moisture Flux over the Tibetan Plateau during 1979-2011: Insights from a High-Resolution Simulation.” </a:t>
            </a:r>
            <a:r>
              <a:rPr lang="en-US" sz="1000" i="1" dirty="0" smtClean="0"/>
              <a:t>Journal of Climate 28(10).</a:t>
            </a:r>
            <a:r>
              <a:rPr lang="en-US" sz="1000" dirty="0" smtClean="0"/>
              <a:t> </a:t>
            </a:r>
            <a:r>
              <a:rPr lang="en-US" sz="1000" smtClean="0"/>
              <a:t>DOI:10.1175/jcli-d-14-00581.1</a:t>
            </a:r>
            <a:r>
              <a:rPr lang="en-US" sz="1000" dirty="0"/>
              <a:t>. </a:t>
            </a:r>
            <a:endParaRPr lang="en-US" sz="1000" b="1" dirty="0">
              <a:latin typeface="Arial" pitchFamily="34" charset="0"/>
            </a:endParaRPr>
          </a:p>
        </p:txBody>
      </p:sp>
      <p:pic>
        <p:nvPicPr>
          <p:cNvPr id="5" name="Picture 4"/>
          <p:cNvPicPr>
            <a:picLocks noChangeAspect="1"/>
          </p:cNvPicPr>
          <p:nvPr/>
        </p:nvPicPr>
        <p:blipFill>
          <a:blip r:embed="rId3"/>
          <a:stretch>
            <a:fillRect/>
          </a:stretch>
        </p:blipFill>
        <p:spPr>
          <a:xfrm>
            <a:off x="3810000" y="609600"/>
            <a:ext cx="5105400" cy="3535797"/>
          </a:xfrm>
          <a:prstGeom prst="rect">
            <a:avLst/>
          </a:prstGeom>
        </p:spPr>
      </p:pic>
    </p:spTree>
    <p:extLst>
      <p:ext uri="{BB962C8B-B14F-4D97-AF65-F5344CB8AC3E}">
        <p14:creationId xmlns:p14="http://schemas.microsoft.com/office/powerpoint/2010/main" val="2794563882"/>
      </p:ext>
    </p:extLst>
  </p:cSld>
  <p:clrMapOvr>
    <a:masterClrMapping/>
  </p:clrMapOvr>
  <p:timing>
    <p:tnLst>
      <p:par>
        <p:cTn id="1" dur="indefinite" restart="never" nodeType="tmRoot"/>
      </p:par>
    </p:tnLst>
  </p:timing>
</p:sld>
</file>

<file path=ppt/theme/theme1.xml><?xml version="1.0" encoding="utf-8"?>
<a:theme xmlns:a="http://schemas.openxmlformats.org/drawingml/2006/main" name="hurricane_chlorophyll_highlight_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Slide" ma:contentTypeID="0x010100A22E315B1F3C42B49A0E90D2F9AB5AB100A3ADA40348D53C4EA114B46FA9468BEB" ma:contentTypeVersion="1" ma:contentTypeDescription="Microsoft PowerPoint Slide" ma:contentTypeScope="" ma:versionID="dbc4f2fd50e8b674fa18556b083337e9">
  <xsd:schema xmlns:xsd="http://www.w3.org/2001/XMLSchema" xmlns:xs="http://www.w3.org/2001/XMLSchema" xmlns:p="http://schemas.microsoft.com/office/2006/metadata/properties" xmlns:ns1="http://schemas.microsoft.com/sharepoint/v3" xmlns:ns2="98b00cf3-a6ce-40de-8923-f140beb786e9" targetNamespace="http://schemas.microsoft.com/office/2006/metadata/properties" ma:root="true" ma:fieldsID="369ecde004d64f13dca5f1ba268ab172" ns1:_="" ns2:_="">
    <xsd:import namespace="http://schemas.microsoft.com/sharepoint/v3"/>
    <xsd:import namespace="98b00cf3-a6ce-40de-8923-f140beb786e9"/>
    <xsd:element name="properties">
      <xsd:complexType>
        <xsd:sequence>
          <xsd:element name="documentManagement">
            <xsd:complexType>
              <xsd:all>
                <xsd:element ref="ns1:Presentation" minOccurs="0"/>
                <xsd:element ref="ns1:SlideDescription" minOccurs="0"/>
                <xsd:element ref="ns2:Funding"/>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resentation" ma:index="1" nillable="true" ma:displayName="Presentation" ma:internalName="Presentation">
      <xsd:simpleType>
        <xsd:restriction base="dms:Text"/>
      </xsd:simpleType>
    </xsd:element>
    <xsd:element name="SlideDescription" ma:index="2" nillable="true" ma:displayName="Description" ma:internalName="SlideDescrip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8b00cf3-a6ce-40de-8923-f140beb786e9" elementFormDefault="qualified">
    <xsd:import namespace="http://schemas.microsoft.com/office/2006/documentManagement/types"/>
    <xsd:import namespace="http://schemas.microsoft.com/office/infopath/2007/PartnerControls"/>
    <xsd:element name="Funding" ma:index="7" ma:displayName="Funding" ma:description="Funding Soure" ma:internalName="Funding">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lideDescription xmlns="http://schemas.microsoft.com/sharepoint/v3" xsi:nil="true"/>
    <Presentation xmlns="http://schemas.microsoft.com/sharepoint/v3">Leung-JC-TP-moistureflux</Presentation>
    <Funding xmlns="98b00cf3-a6ce-40de-8923-f140beb786e9">RGCM</Funding>
  </documentManagement>
</p:properties>
</file>

<file path=customXml/itemProps1.xml><?xml version="1.0" encoding="utf-8"?>
<ds:datastoreItem xmlns:ds="http://schemas.openxmlformats.org/officeDocument/2006/customXml" ds:itemID="{558E88AD-58A1-455C-9DAB-1E0C64AAA5D8}"/>
</file>

<file path=customXml/itemProps2.xml><?xml version="1.0" encoding="utf-8"?>
<ds:datastoreItem xmlns:ds="http://schemas.openxmlformats.org/officeDocument/2006/customXml" ds:itemID="{11D2DBE0-01F6-42D3-9F87-49441AC49456}"/>
</file>

<file path=docProps/app.xml><?xml version="1.0" encoding="utf-8"?>
<Properties xmlns="http://schemas.openxmlformats.org/officeDocument/2006/extended-properties" xmlns:vt="http://schemas.openxmlformats.org/officeDocument/2006/docPropsVTypes">
  <Template>hurricane_chlorophyll_highlight_slide.potx</Template>
  <TotalTime>1682</TotalTime>
  <Words>273</Words>
  <Application>Microsoft Office PowerPoint</Application>
  <PresentationFormat>On-screen Show (4:3)</PresentationFormat>
  <Paragraphs>14</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hurricane_chlorophyll_highlight_slide</vt:lpstr>
      <vt:lpstr>PowerPoint Presentation</vt:lpstr>
    </vt:vector>
  </TitlesOfParts>
  <Company>PNNL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Leung-JC-TP-moistureflux</dc:title>
  <dc:creator>Hodge, Kenneth</dc:creator>
  <cp:lastModifiedBy>JOvink</cp:lastModifiedBy>
  <cp:revision>49</cp:revision>
  <cp:lastPrinted>2011-05-11T17:30:12Z</cp:lastPrinted>
  <dcterms:created xsi:type="dcterms:W3CDTF">2011-04-26T17:04:09Z</dcterms:created>
  <dcterms:modified xsi:type="dcterms:W3CDTF">2015-07-17T21:53:31Z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Highlight">
    <vt:lpwstr/>
  </property>
  <property fmtid="{D5CDD505-2E9C-101B-9397-08002B2CF9AE}" pid="3" name="FY">
    <vt:lpwstr/>
  </property>
  <property fmtid="{D5CDD505-2E9C-101B-9397-08002B2CF9AE}" pid="4" name="Funding">
    <vt:lpwstr>RGCM</vt:lpwstr>
  </property>
  <property fmtid="{D5CDD505-2E9C-101B-9397-08002B2CF9AE}" pid="5" name="ContentTypeId">
    <vt:lpwstr>0x010100A22E315B1F3C42B49A0E90D2F9AB5AB100A3ADA40348D53C4EA114B46FA9468BEB</vt:lpwstr>
  </property>
  <property fmtid="{D5CDD505-2E9C-101B-9397-08002B2CF9AE}" pid="6" name="ContentType">
    <vt:lpwstr>Slide</vt:lpwstr>
  </property>
  <property fmtid="{D5CDD505-2E9C-101B-9397-08002B2CF9AE}" pid="7" name="Presentation">
    <vt:lpwstr>Leung-JC-TP-moistureflux</vt:lpwstr>
  </property>
  <property fmtid="{D5CDD505-2E9C-101B-9397-08002B2CF9AE}" pid="8" name="SlideDescription">
    <vt:lpwstr/>
  </property>
</Properties>
</file>