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83259" autoAdjust="0"/>
  </p:normalViewPr>
  <p:slideViewPr>
    <p:cSldViewPr>
      <p:cViewPr varScale="1">
        <p:scale>
          <a:sx n="70" d="100"/>
          <a:sy n="70" d="100"/>
        </p:scale>
        <p:origin x="-1536" y="-96"/>
      </p:cViewPr>
      <p:guideLst>
        <p:guide orient="horz" pos="2160"/>
        <p:guide pos="2880"/>
      </p:guideLst>
    </p:cSldViewPr>
  </p:slideViewPr>
  <p:outlineViewPr>
    <p:cViewPr>
      <p:scale>
        <a:sx n="33" d="100"/>
        <a:sy n="33" d="100"/>
      </p:scale>
      <p:origin x="0" y="0"/>
    </p:cViewPr>
  </p:outlineViewPr>
  <p:notesTextViewPr>
    <p:cViewPr>
      <p:scale>
        <a:sx n="1" d="1"/>
        <a:sy n="1" d="1"/>
      </p:scale>
      <p:origin x="0" y="828"/>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6DFB1518-1FE3-4EBB-A443-5E3E8EF33BB7}" type="datetimeFigureOut">
              <a:rPr lang="en-US"/>
              <a:pPr>
                <a:defRPr/>
              </a:pPr>
              <a:t>10/17/2012</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smtClean="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lIns="92958" tIns="46479" rIns="92958" bIns="46479" rtlCol="0" anchor="b"/>
          <a:lstStyle>
            <a:lvl1pPr algn="r" fontAlgn="auto">
              <a:spcBef>
                <a:spcPts val="0"/>
              </a:spcBef>
              <a:spcAft>
                <a:spcPts val="0"/>
              </a:spcAft>
              <a:defRPr sz="1200">
                <a:latin typeface="+mn-lt"/>
                <a:cs typeface="+mn-cs"/>
              </a:defRPr>
            </a:lvl1pPr>
          </a:lstStyle>
          <a:p>
            <a:pPr>
              <a:defRPr/>
            </a:pPr>
            <a:fld id="{4F4DFDF1-BE1B-432B-BCE8-B17E0B1DEEE6}" type="slidenum">
              <a:rPr lang="en-US"/>
              <a:pPr>
                <a:defRPr/>
              </a:pPr>
              <a:t>‹#›</a:t>
            </a:fld>
            <a:endParaRPr lang="en-US" dirty="0"/>
          </a:p>
        </p:txBody>
      </p:sp>
    </p:spTree>
    <p:extLst>
      <p:ext uri="{BB962C8B-B14F-4D97-AF65-F5344CB8AC3E}">
        <p14:creationId xmlns:p14="http://schemas.microsoft.com/office/powerpoint/2010/main" val="9901517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cience.energy.gov/ber/research/cesd/regional-and-global-modeling/" TargetMode="External"/><Relationship Id="rId3" Type="http://schemas.openxmlformats.org/officeDocument/2006/relationships/hyperlink" Target="http://www.pnnl.gov/science/staff/staff_info.asp?staff_num=5661" TargetMode="External"/><Relationship Id="rId7" Type="http://schemas.openxmlformats.org/officeDocument/2006/relationships/hyperlink" Target="http://www.nsf.gov/pubs/2010/nsf10554/nsf10554.htm" TargetMode="External"/><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hyperlink" Target="http://www.noaa.gov/" TargetMode="External"/><Relationship Id="rId5" Type="http://schemas.openxmlformats.org/officeDocument/2006/relationships/hyperlink" Target="http://www.epa.gov/ord/" TargetMode="External"/><Relationship Id="rId4" Type="http://schemas.openxmlformats.org/officeDocument/2006/relationships/hyperlink" Target="http://www.pnnl.gov/science/staff/staff_info.asp?staff_num=5660" TargetMode="External"/><Relationship Id="rId9" Type="http://schemas.openxmlformats.org/officeDocument/2006/relationships/hyperlink" Target="http://journals.ametsoc.org/doi/abs/10.1175/BAMS-D-11-00223.1"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5283" indent="-290493">
              <a:defRPr>
                <a:solidFill>
                  <a:schemeClr val="tx1"/>
                </a:solidFill>
                <a:latin typeface="Calibri" pitchFamily="34" charset="0"/>
              </a:defRPr>
            </a:lvl2pPr>
            <a:lvl3pPr marL="1161974" indent="-232395">
              <a:defRPr>
                <a:solidFill>
                  <a:schemeClr val="tx1"/>
                </a:solidFill>
                <a:latin typeface="Calibri" pitchFamily="34" charset="0"/>
              </a:defRPr>
            </a:lvl3pPr>
            <a:lvl4pPr marL="1626763" indent="-232395">
              <a:defRPr>
                <a:solidFill>
                  <a:schemeClr val="tx1"/>
                </a:solidFill>
                <a:latin typeface="Calibri" pitchFamily="34" charset="0"/>
              </a:defRPr>
            </a:lvl4pPr>
            <a:lvl5pPr marL="2091553" indent="-232395">
              <a:defRPr>
                <a:solidFill>
                  <a:schemeClr val="tx1"/>
                </a:solidFill>
                <a:latin typeface="Calibri" pitchFamily="34" charset="0"/>
              </a:defRPr>
            </a:lvl5pPr>
            <a:lvl6pPr marL="2556342" indent="-232395" fontAlgn="base">
              <a:spcBef>
                <a:spcPct val="0"/>
              </a:spcBef>
              <a:spcAft>
                <a:spcPct val="0"/>
              </a:spcAft>
              <a:defRPr>
                <a:solidFill>
                  <a:schemeClr val="tx1"/>
                </a:solidFill>
                <a:latin typeface="Calibri" pitchFamily="34" charset="0"/>
              </a:defRPr>
            </a:lvl6pPr>
            <a:lvl7pPr marL="3021132" indent="-232395" fontAlgn="base">
              <a:spcBef>
                <a:spcPct val="0"/>
              </a:spcBef>
              <a:spcAft>
                <a:spcPct val="0"/>
              </a:spcAft>
              <a:defRPr>
                <a:solidFill>
                  <a:schemeClr val="tx1"/>
                </a:solidFill>
                <a:latin typeface="Calibri" pitchFamily="34" charset="0"/>
              </a:defRPr>
            </a:lvl7pPr>
            <a:lvl8pPr marL="3485921" indent="-232395" fontAlgn="base">
              <a:spcBef>
                <a:spcPct val="0"/>
              </a:spcBef>
              <a:spcAft>
                <a:spcPct val="0"/>
              </a:spcAft>
              <a:defRPr>
                <a:solidFill>
                  <a:schemeClr val="tx1"/>
                </a:solidFill>
                <a:latin typeface="Calibri" pitchFamily="34" charset="0"/>
              </a:defRPr>
            </a:lvl8pPr>
            <a:lvl9pPr marL="3950711" indent="-23239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4E0B0DB-F350-41EA-9EC4-0C975CD20B65}" type="slidenum">
              <a:rPr lang="en-US" smtClean="0"/>
              <a:pPr fontAlgn="base">
                <a:spcBef>
                  <a:spcPct val="0"/>
                </a:spcBef>
                <a:spcAft>
                  <a:spcPct val="0"/>
                </a:spcAft>
                <a:defRPr/>
              </a:pPr>
              <a:t>1</a:t>
            </a:fld>
            <a:endParaRPr lang="en-US" dirty="0" smtClean="0"/>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1000" dirty="0" smtClean="0"/>
              <a:t>http://www.pnl.gov/science/highlights/highlights.asp?division=749</a:t>
            </a:r>
          </a:p>
          <a:p>
            <a:pPr eaLnBrk="1" hangingPunct="1">
              <a:spcBef>
                <a:spcPct val="0"/>
              </a:spcBef>
            </a:pPr>
            <a:endParaRPr lang="en-US" sz="1000" dirty="0" smtClean="0"/>
          </a:p>
          <a:p>
            <a:r>
              <a:rPr lang="en-US" sz="1200" b="1" kern="1200" dirty="0" smtClean="0">
                <a:solidFill>
                  <a:schemeClr val="tx1"/>
                </a:solidFill>
                <a:effectLst/>
                <a:latin typeface="+mn-lt"/>
                <a:ea typeface="+mn-ea"/>
                <a:cs typeface="+mn-cs"/>
              </a:rPr>
              <a:t>Atmospheric Sciences &amp; Global Change Division</a:t>
            </a:r>
            <a:br>
              <a:rPr lang="en-US" sz="1200" b="1"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Research Highlights</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October 2012</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r>
            <a:br>
              <a:rPr lang="en-US" sz="1200" b="1"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Getting Collaborative About Climate</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i="1" kern="1200" dirty="0" smtClean="0">
                <a:solidFill>
                  <a:schemeClr val="tx1"/>
                </a:solidFill>
                <a:effectLst/>
                <a:latin typeface="+mn-lt"/>
                <a:ea typeface="+mn-ea"/>
                <a:cs typeface="+mn-cs"/>
              </a:rPr>
              <a:t>International climate research team finds working together yields best results  </a:t>
            </a:r>
            <a:endParaRPr lang="en-US" sz="1200" kern="1200" dirty="0" smtClean="0">
              <a:solidFill>
                <a:schemeClr val="tx1"/>
              </a:solidFill>
              <a:effectLst/>
              <a:latin typeface="+mn-lt"/>
              <a:ea typeface="+mn-ea"/>
              <a:cs typeface="+mn-cs"/>
            </a:endParaRPr>
          </a:p>
          <a:p>
            <a:endParaRPr lang="en-US" sz="1200" b="1" kern="1200" smtClean="0">
              <a:solidFill>
                <a:schemeClr val="tx1"/>
              </a:solidFill>
              <a:effectLst/>
              <a:latin typeface="+mn-lt"/>
              <a:ea typeface="+mn-ea"/>
              <a:cs typeface="+mn-cs"/>
            </a:endParaRPr>
          </a:p>
          <a:p>
            <a:r>
              <a:rPr lang="en-US" sz="1200" b="1" kern="1200" smtClean="0">
                <a:solidFill>
                  <a:schemeClr val="tx1"/>
                </a:solidFill>
                <a:effectLst/>
                <a:latin typeface="+mn-lt"/>
                <a:ea typeface="+mn-ea"/>
                <a:cs typeface="+mn-cs"/>
              </a:rPr>
              <a:t>Results</a:t>
            </a:r>
            <a:r>
              <a:rPr lang="en-US" sz="1200" kern="1200" dirty="0" smtClean="0">
                <a:solidFill>
                  <a:schemeClr val="tx1"/>
                </a:solidFill>
                <a:effectLst/>
                <a:latin typeface="+mn-lt"/>
                <a:ea typeface="+mn-ea"/>
                <a:cs typeface="+mn-cs"/>
              </a:rPr>
              <a:t>: An international group of researchers, including Pacific Northwest National Laboratory scientists </a:t>
            </a:r>
            <a:r>
              <a:rPr lang="en-US" sz="1200" u="sng" kern="1200" dirty="0" smtClean="0">
                <a:solidFill>
                  <a:schemeClr val="tx1"/>
                </a:solidFill>
                <a:effectLst/>
                <a:latin typeface="+mn-lt"/>
                <a:ea typeface="+mn-ea"/>
                <a:cs typeface="+mn-cs"/>
                <a:hlinkClick r:id="rId3"/>
              </a:rPr>
              <a:t>Dr. L. Ruby Leung</a:t>
            </a:r>
            <a:r>
              <a:rPr lang="en-US" sz="1200" kern="1200" dirty="0" smtClean="0">
                <a:solidFill>
                  <a:schemeClr val="tx1"/>
                </a:solidFill>
                <a:effectLst/>
                <a:latin typeface="+mn-lt"/>
                <a:ea typeface="+mn-ea"/>
                <a:cs typeface="+mn-cs"/>
              </a:rPr>
              <a:t> and </a:t>
            </a:r>
            <a:r>
              <a:rPr lang="en-US" sz="1200" u="sng" kern="1200" dirty="0" smtClean="0">
                <a:solidFill>
                  <a:schemeClr val="tx1"/>
                </a:solidFill>
                <a:effectLst/>
                <a:latin typeface="+mn-lt"/>
                <a:ea typeface="+mn-ea"/>
                <a:cs typeface="+mn-cs"/>
                <a:hlinkClick r:id="rId4"/>
              </a:rPr>
              <a:t>Dr. Yun Qian</a:t>
            </a:r>
            <a:r>
              <a:rPr lang="en-US" sz="1200" kern="1200" dirty="0" smtClean="0">
                <a:solidFill>
                  <a:schemeClr val="tx1"/>
                </a:solidFill>
                <a:effectLst/>
                <a:latin typeface="+mn-lt"/>
                <a:ea typeface="+mn-ea"/>
                <a:cs typeface="+mn-cs"/>
              </a:rPr>
              <a:t>, constructed a systematic examination of regional-scale climate models and their projections for North America. Using a multi-model ensemble approach, they compared physical climate process models on a regional scale to precipitation and temperature observational data. The controlled baseline data showed that working together, the ensemble results mostly outperformed any single model. The work was featured in the cover story of the October issue of the </a:t>
            </a:r>
            <a:r>
              <a:rPr lang="en-US" sz="1200" i="1" kern="1200" dirty="0" smtClean="0">
                <a:solidFill>
                  <a:schemeClr val="tx1"/>
                </a:solidFill>
                <a:effectLst/>
                <a:latin typeface="+mn-lt"/>
                <a:ea typeface="+mn-ea"/>
                <a:cs typeface="+mn-cs"/>
              </a:rPr>
              <a:t>Bulletin of the American Meteorological Society</a:t>
            </a:r>
            <a:r>
              <a:rPr lang="en-US" sz="1200" kern="1200" dirty="0" smtClean="0">
                <a:solidFill>
                  <a:schemeClr val="tx1"/>
                </a:solidFill>
                <a:effectLst/>
                <a:latin typeface="+mn-lt"/>
                <a:ea typeface="+mn-ea"/>
                <a:cs typeface="+mn-cs"/>
              </a:rPr>
              <a:t>. </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Why It Matters:</a:t>
            </a:r>
            <a:r>
              <a:rPr lang="en-US" sz="1200" kern="1200" dirty="0" smtClean="0">
                <a:solidFill>
                  <a:schemeClr val="tx1"/>
                </a:solidFill>
                <a:effectLst/>
                <a:latin typeface="+mn-lt"/>
                <a:ea typeface="+mn-ea"/>
                <a:cs typeface="+mn-cs"/>
              </a:rPr>
              <a:t> Everyone wants to know what will happen to the climate. In the science of climate change, the prediction tool for the future is the climate model, complex computational representations of climate processes such as precipitation and temperature. Like comparing different automobile brands, each climate model may shine for one feature or another and have differing performance measures. To level the playing field in evaluating model outcomes, an international group of researchers collaborated to find a systematic way to evaluate the models’ performance. Their results show that working in ensemble may yield better results than any single model alone. Their findings will be important to regional resource managers planning for the future. </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Methods</a:t>
            </a:r>
            <a:r>
              <a:rPr lang="en-US" sz="1200" kern="1200" dirty="0" smtClean="0">
                <a:solidFill>
                  <a:schemeClr val="tx1"/>
                </a:solidFill>
                <a:effectLst/>
                <a:latin typeface="+mn-lt"/>
                <a:ea typeface="+mn-ea"/>
                <a:cs typeface="+mn-cs"/>
              </a:rPr>
              <a:t>: The researchers organized the North American Regional Climate Change Assessment Program (NARCCAP) to evaluate temperature and precipitation results from six regional climate models over 1980–2004. For the first time in model assessments over North America, the international team adopted metrics to evaluate specific features of different models. Establishing common protocols in a controlled set of experiments, they came up with a baseline to compare each model's results. Their comparison showed that while no single model stood out, working in ensemble the models often returned the best results compared to observational data. The NARCCAP effort provided a unique opportunity to systematically compare and evaluate North American regional model data.</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What’s Next?</a:t>
            </a:r>
            <a:r>
              <a:rPr lang="en-US" sz="1200" kern="1200" dirty="0" smtClean="0">
                <a:solidFill>
                  <a:schemeClr val="tx1"/>
                </a:solidFill>
                <a:effectLst/>
                <a:latin typeface="+mn-lt"/>
                <a:ea typeface="+mn-ea"/>
                <a:cs typeface="+mn-cs"/>
              </a:rPr>
              <a:t> These results are the first in a series of planned investigations. The researchers ran the models under current and best conditions, to establish a baseline evaluation. Next steps involve running the models for future scenarios of climate change conditions.</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Acknowledgments</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Sponsors</a:t>
            </a:r>
            <a:r>
              <a:rPr lang="en-US" sz="1200" kern="1200" dirty="0" smtClean="0">
                <a:solidFill>
                  <a:schemeClr val="tx1"/>
                </a:solidFill>
                <a:effectLst/>
                <a:latin typeface="+mn-lt"/>
                <a:ea typeface="+mn-ea"/>
                <a:cs typeface="+mn-cs"/>
              </a:rPr>
              <a:t>: The </a:t>
            </a:r>
            <a:r>
              <a:rPr lang="en-US" sz="1200" u="sng" kern="1200" dirty="0" smtClean="0">
                <a:solidFill>
                  <a:schemeClr val="tx1"/>
                </a:solidFill>
                <a:effectLst/>
                <a:latin typeface="+mn-lt"/>
                <a:ea typeface="+mn-ea"/>
                <a:cs typeface="+mn-cs"/>
                <a:hlinkClick r:id="rId5"/>
              </a:rPr>
              <a:t>U.S. Environmental Protection Agency Office of Research and Development</a:t>
            </a:r>
            <a:r>
              <a:rPr lang="en-US" sz="1200" kern="1200" dirty="0" smtClean="0">
                <a:solidFill>
                  <a:schemeClr val="tx1"/>
                </a:solidFill>
                <a:effectLst/>
                <a:latin typeface="+mn-lt"/>
                <a:ea typeface="+mn-ea"/>
                <a:cs typeface="+mn-cs"/>
              </a:rPr>
              <a:t>, the </a:t>
            </a:r>
            <a:r>
              <a:rPr lang="en-US" sz="1200" u="sng" kern="1200" dirty="0" smtClean="0">
                <a:solidFill>
                  <a:schemeClr val="tx1"/>
                </a:solidFill>
                <a:effectLst/>
                <a:latin typeface="+mn-lt"/>
                <a:ea typeface="+mn-ea"/>
                <a:cs typeface="+mn-cs"/>
                <a:hlinkClick r:id="rId6"/>
              </a:rPr>
              <a:t>National Oceanic and Atmospheric Administration</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7"/>
              </a:rPr>
              <a:t>National Science Foundation</a:t>
            </a:r>
            <a:r>
              <a:rPr lang="en-US" sz="1200" kern="1200" dirty="0" smtClean="0">
                <a:solidFill>
                  <a:schemeClr val="tx1"/>
                </a:solidFill>
                <a:effectLst/>
                <a:latin typeface="+mn-lt"/>
                <a:ea typeface="+mn-ea"/>
                <a:cs typeface="+mn-cs"/>
              </a:rPr>
              <a:t>, and the </a:t>
            </a:r>
            <a:r>
              <a:rPr lang="en-US" sz="1200" u="sng" kern="1200" dirty="0" smtClean="0">
                <a:solidFill>
                  <a:schemeClr val="tx1"/>
                </a:solidFill>
                <a:effectLst/>
                <a:latin typeface="+mn-lt"/>
                <a:ea typeface="+mn-ea"/>
                <a:cs typeface="+mn-cs"/>
                <a:hlinkClick r:id="rId8"/>
              </a:rPr>
              <a:t>U.S. Department of Energy, Office of Science, Biological and Environmental Research, Regional Global Climate Modeling program</a:t>
            </a:r>
            <a:r>
              <a:rPr lang="en-US" sz="1200" kern="1200" dirty="0" smtClean="0">
                <a:solidFill>
                  <a:schemeClr val="tx1"/>
                </a:solidFill>
                <a:effectLst/>
                <a:latin typeface="+mn-lt"/>
                <a:ea typeface="+mn-ea"/>
                <a:cs typeface="+mn-cs"/>
              </a:rPr>
              <a:t>.</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Research Team</a:t>
            </a:r>
            <a:r>
              <a:rPr lang="en-US" sz="1200" kern="1200" dirty="0" smtClean="0">
                <a:solidFill>
                  <a:schemeClr val="tx1"/>
                </a:solidFill>
                <a:effectLst/>
                <a:latin typeface="+mn-lt"/>
                <a:ea typeface="+mn-ea"/>
                <a:cs typeface="+mn-cs"/>
              </a:rPr>
              <a:t>: L. </a:t>
            </a:r>
            <a:r>
              <a:rPr lang="en-US" sz="1200" kern="1200" dirty="0" err="1" smtClean="0">
                <a:solidFill>
                  <a:schemeClr val="tx1"/>
                </a:solidFill>
                <a:effectLst/>
                <a:latin typeface="+mn-lt"/>
                <a:ea typeface="+mn-ea"/>
                <a:cs typeface="+mn-cs"/>
              </a:rPr>
              <a:t>Mearns</a:t>
            </a:r>
            <a:r>
              <a:rPr lang="en-US" sz="1200" kern="1200" dirty="0" smtClean="0">
                <a:solidFill>
                  <a:schemeClr val="tx1"/>
                </a:solidFill>
                <a:effectLst/>
                <a:latin typeface="+mn-lt"/>
                <a:ea typeface="+mn-ea"/>
                <a:cs typeface="+mn-cs"/>
              </a:rPr>
              <a:t>, S. </a:t>
            </a:r>
            <a:r>
              <a:rPr lang="en-US" sz="1200" kern="1200" dirty="0" err="1" smtClean="0">
                <a:solidFill>
                  <a:schemeClr val="tx1"/>
                </a:solidFill>
                <a:effectLst/>
                <a:latin typeface="+mn-lt"/>
                <a:ea typeface="+mn-ea"/>
                <a:cs typeface="+mn-cs"/>
              </a:rPr>
              <a:t>Bukovsky</a:t>
            </a:r>
            <a:r>
              <a:rPr lang="en-US" sz="1200" kern="1200" dirty="0" smtClean="0">
                <a:solidFill>
                  <a:schemeClr val="tx1"/>
                </a:solidFill>
                <a:effectLst/>
                <a:latin typeface="+mn-lt"/>
                <a:ea typeface="+mn-ea"/>
                <a:cs typeface="+mn-cs"/>
              </a:rPr>
              <a:t>, S. McGinnis, S. </a:t>
            </a:r>
            <a:r>
              <a:rPr lang="en-US" sz="1200" kern="1200" dirty="0" err="1" smtClean="0">
                <a:solidFill>
                  <a:schemeClr val="tx1"/>
                </a:solidFill>
                <a:effectLst/>
                <a:latin typeface="+mn-lt"/>
                <a:ea typeface="+mn-ea"/>
                <a:cs typeface="+mn-cs"/>
              </a:rPr>
              <a:t>Sain</a:t>
            </a:r>
            <a:r>
              <a:rPr lang="en-US" sz="1200" kern="1200" dirty="0" smtClean="0">
                <a:solidFill>
                  <a:schemeClr val="tx1"/>
                </a:solidFill>
                <a:effectLst/>
                <a:latin typeface="+mn-lt"/>
                <a:ea typeface="+mn-ea"/>
                <a:cs typeface="+mn-cs"/>
              </a:rPr>
              <a:t>, and L. McDaniel, National Center for Atmospheric Research; R. </a:t>
            </a:r>
            <a:r>
              <a:rPr lang="en-US" sz="1200" kern="1200" dirty="0" err="1" smtClean="0">
                <a:solidFill>
                  <a:schemeClr val="tx1"/>
                </a:solidFill>
                <a:effectLst/>
                <a:latin typeface="+mn-lt"/>
                <a:ea typeface="+mn-ea"/>
                <a:cs typeface="+mn-cs"/>
              </a:rPr>
              <a:t>Arritt</a:t>
            </a:r>
            <a:r>
              <a:rPr lang="en-US" sz="1200" kern="1200" dirty="0" smtClean="0">
                <a:solidFill>
                  <a:schemeClr val="tx1"/>
                </a:solidFill>
                <a:effectLst/>
                <a:latin typeface="+mn-lt"/>
                <a:ea typeface="+mn-ea"/>
                <a:cs typeface="+mn-cs"/>
              </a:rPr>
              <a:t>, D. Flory, W. </a:t>
            </a:r>
            <a:r>
              <a:rPr lang="en-US" sz="1200" kern="1200" dirty="0" err="1" smtClean="0">
                <a:solidFill>
                  <a:schemeClr val="tx1"/>
                </a:solidFill>
                <a:effectLst/>
                <a:latin typeface="+mn-lt"/>
                <a:ea typeface="+mn-ea"/>
                <a:cs typeface="+mn-cs"/>
              </a:rPr>
              <a:t>Gutowsky</a:t>
            </a:r>
            <a:r>
              <a:rPr lang="en-US" sz="1200" kern="1200" dirty="0" smtClean="0">
                <a:solidFill>
                  <a:schemeClr val="tx1"/>
                </a:solidFill>
                <a:effectLst/>
                <a:latin typeface="+mn-lt"/>
                <a:ea typeface="+mn-ea"/>
                <a:cs typeface="+mn-cs"/>
              </a:rPr>
              <a:t>, and E.S. </a:t>
            </a:r>
            <a:r>
              <a:rPr lang="en-US" sz="1200" kern="1200" dirty="0" err="1" smtClean="0">
                <a:solidFill>
                  <a:schemeClr val="tx1"/>
                </a:solidFill>
                <a:effectLst/>
                <a:latin typeface="+mn-lt"/>
                <a:ea typeface="+mn-ea"/>
                <a:cs typeface="+mn-cs"/>
              </a:rPr>
              <a:t>Takle</a:t>
            </a:r>
            <a:r>
              <a:rPr lang="en-US" sz="1200" kern="1200" dirty="0" smtClean="0">
                <a:solidFill>
                  <a:schemeClr val="tx1"/>
                </a:solidFill>
                <a:effectLst/>
                <a:latin typeface="+mn-lt"/>
                <a:ea typeface="+mn-ea"/>
                <a:cs typeface="+mn-cs"/>
              </a:rPr>
              <a:t>, Iowa State University; S. </a:t>
            </a:r>
            <a:r>
              <a:rPr lang="en-US" sz="1200" kern="1200" dirty="0" err="1" smtClean="0">
                <a:solidFill>
                  <a:schemeClr val="tx1"/>
                </a:solidFill>
                <a:effectLst/>
                <a:latin typeface="+mn-lt"/>
                <a:ea typeface="+mn-ea"/>
                <a:cs typeface="+mn-cs"/>
              </a:rPr>
              <a:t>Biner</a:t>
            </a:r>
            <a:r>
              <a:rPr lang="en-US" sz="1200" kern="1200" dirty="0" smtClean="0">
                <a:solidFill>
                  <a:schemeClr val="tx1"/>
                </a:solidFill>
                <a:effectLst/>
                <a:latin typeface="+mn-lt"/>
                <a:ea typeface="+mn-ea"/>
                <a:cs typeface="+mn-cs"/>
              </a:rPr>
              <a:t> and D. </a:t>
            </a:r>
            <a:r>
              <a:rPr lang="en-US" sz="1200" kern="1200" dirty="0" err="1" smtClean="0">
                <a:solidFill>
                  <a:schemeClr val="tx1"/>
                </a:solidFill>
                <a:effectLst/>
                <a:latin typeface="+mn-lt"/>
                <a:ea typeface="+mn-ea"/>
                <a:cs typeface="+mn-cs"/>
              </a:rPr>
              <a:t>Caya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Ouranos</a:t>
            </a:r>
            <a:r>
              <a:rPr lang="en-US" sz="1200" kern="1200" dirty="0" smtClean="0">
                <a:solidFill>
                  <a:schemeClr val="tx1"/>
                </a:solidFill>
                <a:effectLst/>
                <a:latin typeface="+mn-lt"/>
                <a:ea typeface="+mn-ea"/>
                <a:cs typeface="+mn-cs"/>
              </a:rPr>
              <a:t>, Montreal, Quebec, Canada; J. </a:t>
            </a:r>
            <a:r>
              <a:rPr lang="en-US" sz="1200" kern="1200" dirty="0" err="1" smtClean="0">
                <a:solidFill>
                  <a:schemeClr val="tx1"/>
                </a:solidFill>
                <a:effectLst/>
                <a:latin typeface="+mn-lt"/>
                <a:ea typeface="+mn-ea"/>
                <a:cs typeface="+mn-cs"/>
              </a:rPr>
              <a:t>Correia</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3"/>
              </a:rPr>
              <a:t>L. Ruby Leung</a:t>
            </a:r>
            <a:r>
              <a:rPr lang="en-US" sz="1200" kern="1200" dirty="0" smtClean="0">
                <a:solidFill>
                  <a:schemeClr val="tx1"/>
                </a:solidFill>
                <a:effectLst/>
                <a:latin typeface="+mn-lt"/>
                <a:ea typeface="+mn-ea"/>
                <a:cs typeface="+mn-cs"/>
              </a:rPr>
              <a:t>, and </a:t>
            </a:r>
            <a:r>
              <a:rPr lang="en-US" sz="1200" u="sng" kern="1200" dirty="0" smtClean="0">
                <a:solidFill>
                  <a:schemeClr val="tx1"/>
                </a:solidFill>
                <a:effectLst/>
                <a:latin typeface="+mn-lt"/>
                <a:ea typeface="+mn-ea"/>
                <a:cs typeface="+mn-cs"/>
                <a:hlinkClick r:id="rId4"/>
              </a:rPr>
              <a:t>Yun Qian</a:t>
            </a:r>
            <a:r>
              <a:rPr lang="en-US" sz="1200" kern="1200" dirty="0" smtClean="0">
                <a:solidFill>
                  <a:schemeClr val="tx1"/>
                </a:solidFill>
                <a:effectLst/>
                <a:latin typeface="+mn-lt"/>
                <a:ea typeface="+mn-ea"/>
                <a:cs typeface="+mn-cs"/>
              </a:rPr>
              <a:t>, PNNL; R. Jones and W. </a:t>
            </a:r>
            <a:r>
              <a:rPr lang="en-US" sz="1200" kern="1200" dirty="0" err="1" smtClean="0">
                <a:solidFill>
                  <a:schemeClr val="tx1"/>
                </a:solidFill>
                <a:effectLst/>
                <a:latin typeface="+mn-lt"/>
                <a:ea typeface="+mn-ea"/>
                <a:cs typeface="+mn-cs"/>
              </a:rPr>
              <a:t>Moufouma-Okia</a:t>
            </a:r>
            <a:r>
              <a:rPr lang="en-US" sz="1200" kern="1200" dirty="0" smtClean="0">
                <a:solidFill>
                  <a:schemeClr val="tx1"/>
                </a:solidFill>
                <a:effectLst/>
                <a:latin typeface="+mn-lt"/>
                <a:ea typeface="+mn-ea"/>
                <a:cs typeface="+mn-cs"/>
              </a:rPr>
              <a:t>, Hadley Centre; A.M.B. </a:t>
            </a:r>
            <a:r>
              <a:rPr lang="en-US" sz="1200" kern="1200" dirty="0" err="1" smtClean="0">
                <a:solidFill>
                  <a:schemeClr val="tx1"/>
                </a:solidFill>
                <a:effectLst/>
                <a:latin typeface="+mn-lt"/>
                <a:ea typeface="+mn-ea"/>
                <a:cs typeface="+mn-cs"/>
              </a:rPr>
              <a:t>Nunes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Universidade</a:t>
            </a:r>
            <a:r>
              <a:rPr lang="en-US" sz="1200" kern="1200" dirty="0" smtClean="0">
                <a:solidFill>
                  <a:schemeClr val="tx1"/>
                </a:solidFill>
                <a:effectLst/>
                <a:latin typeface="+mn-lt"/>
                <a:ea typeface="+mn-ea"/>
                <a:cs typeface="+mn-cs"/>
              </a:rPr>
              <a:t> Federal do Rio de Janeiro, and Scripps Institution of Oceanography; J. Roads, Scripps Institution of Oceanography; L. Sloan and M. Snyder, University of California, Santa Cruz.</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Reference: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Mearns</a:t>
            </a:r>
            <a:r>
              <a:rPr lang="en-US" sz="1200" kern="1200" dirty="0" smtClean="0">
                <a:solidFill>
                  <a:schemeClr val="tx1"/>
                </a:solidFill>
                <a:effectLst/>
                <a:latin typeface="+mn-lt"/>
                <a:ea typeface="+mn-ea"/>
                <a:cs typeface="+mn-cs"/>
              </a:rPr>
              <a:t> LO, R </a:t>
            </a:r>
            <a:r>
              <a:rPr lang="en-US" sz="1200" kern="1200" dirty="0" err="1" smtClean="0">
                <a:solidFill>
                  <a:schemeClr val="tx1"/>
                </a:solidFill>
                <a:effectLst/>
                <a:latin typeface="+mn-lt"/>
                <a:ea typeface="+mn-ea"/>
                <a:cs typeface="+mn-cs"/>
              </a:rPr>
              <a:t>Arritt</a:t>
            </a:r>
            <a:r>
              <a:rPr lang="en-US" sz="1200" kern="1200" dirty="0" smtClean="0">
                <a:solidFill>
                  <a:schemeClr val="tx1"/>
                </a:solidFill>
                <a:effectLst/>
                <a:latin typeface="+mn-lt"/>
                <a:ea typeface="+mn-ea"/>
                <a:cs typeface="+mn-cs"/>
              </a:rPr>
              <a:t>, S </a:t>
            </a:r>
            <a:r>
              <a:rPr lang="en-US" sz="1200" kern="1200" dirty="0" err="1" smtClean="0">
                <a:solidFill>
                  <a:schemeClr val="tx1"/>
                </a:solidFill>
                <a:effectLst/>
                <a:latin typeface="+mn-lt"/>
                <a:ea typeface="+mn-ea"/>
                <a:cs typeface="+mn-cs"/>
              </a:rPr>
              <a:t>Biner</a:t>
            </a:r>
            <a:r>
              <a:rPr lang="en-US" sz="1200" kern="1200" dirty="0" smtClean="0">
                <a:solidFill>
                  <a:schemeClr val="tx1"/>
                </a:solidFill>
                <a:effectLst/>
                <a:latin typeface="+mn-lt"/>
                <a:ea typeface="+mn-ea"/>
                <a:cs typeface="+mn-cs"/>
              </a:rPr>
              <a:t>, M </a:t>
            </a:r>
            <a:r>
              <a:rPr lang="en-US" sz="1200" kern="1200" dirty="0" err="1" smtClean="0">
                <a:solidFill>
                  <a:schemeClr val="tx1"/>
                </a:solidFill>
                <a:effectLst/>
                <a:latin typeface="+mn-lt"/>
                <a:ea typeface="+mn-ea"/>
                <a:cs typeface="+mn-cs"/>
              </a:rPr>
              <a:t>Bukowsky</a:t>
            </a:r>
            <a:r>
              <a:rPr lang="en-US" sz="1200" kern="1200" dirty="0" smtClean="0">
                <a:solidFill>
                  <a:schemeClr val="tx1"/>
                </a:solidFill>
                <a:effectLst/>
                <a:latin typeface="+mn-lt"/>
                <a:ea typeface="+mn-ea"/>
                <a:cs typeface="+mn-cs"/>
              </a:rPr>
              <a:t>, S McGinnis, S </a:t>
            </a:r>
            <a:r>
              <a:rPr lang="en-US" sz="1200" kern="1200" dirty="0" err="1" smtClean="0">
                <a:solidFill>
                  <a:schemeClr val="tx1"/>
                </a:solidFill>
                <a:effectLst/>
                <a:latin typeface="+mn-lt"/>
                <a:ea typeface="+mn-ea"/>
                <a:cs typeface="+mn-cs"/>
              </a:rPr>
              <a:t>Sain</a:t>
            </a:r>
            <a:r>
              <a:rPr lang="en-US" sz="1200" kern="1200" dirty="0" smtClean="0">
                <a:solidFill>
                  <a:schemeClr val="tx1"/>
                </a:solidFill>
                <a:effectLst/>
                <a:latin typeface="+mn-lt"/>
                <a:ea typeface="+mn-ea"/>
                <a:cs typeface="+mn-cs"/>
              </a:rPr>
              <a:t>, D </a:t>
            </a:r>
            <a:r>
              <a:rPr lang="en-US" sz="1200" kern="1200" dirty="0" err="1" smtClean="0">
                <a:solidFill>
                  <a:schemeClr val="tx1"/>
                </a:solidFill>
                <a:effectLst/>
                <a:latin typeface="+mn-lt"/>
                <a:ea typeface="+mn-ea"/>
                <a:cs typeface="+mn-cs"/>
              </a:rPr>
              <a:t>Caya</a:t>
            </a:r>
            <a:r>
              <a:rPr lang="en-US" sz="1200" kern="1200" dirty="0" smtClean="0">
                <a:solidFill>
                  <a:schemeClr val="tx1"/>
                </a:solidFill>
                <a:effectLst/>
                <a:latin typeface="+mn-lt"/>
                <a:ea typeface="+mn-ea"/>
                <a:cs typeface="+mn-cs"/>
              </a:rPr>
              <a:t>, J </a:t>
            </a:r>
            <a:r>
              <a:rPr lang="en-US" sz="1200" kern="1200" dirty="0" err="1" smtClean="0">
                <a:solidFill>
                  <a:schemeClr val="tx1"/>
                </a:solidFill>
                <a:effectLst/>
                <a:latin typeface="+mn-lt"/>
                <a:ea typeface="+mn-ea"/>
                <a:cs typeface="+mn-cs"/>
              </a:rPr>
              <a:t>Correia</a:t>
            </a:r>
            <a:r>
              <a:rPr lang="en-US" sz="1200" kern="1200" dirty="0" smtClean="0">
                <a:solidFill>
                  <a:schemeClr val="tx1"/>
                </a:solidFill>
                <a:effectLst/>
                <a:latin typeface="+mn-lt"/>
                <a:ea typeface="+mn-ea"/>
                <a:cs typeface="+mn-cs"/>
              </a:rPr>
              <a:t>, D Flory, W </a:t>
            </a:r>
            <a:r>
              <a:rPr lang="en-US" sz="1200" kern="1200" dirty="0" err="1" smtClean="0">
                <a:solidFill>
                  <a:schemeClr val="tx1"/>
                </a:solidFill>
                <a:effectLst/>
                <a:latin typeface="+mn-lt"/>
                <a:ea typeface="+mn-ea"/>
                <a:cs typeface="+mn-cs"/>
              </a:rPr>
              <a:t>Gutowski</a:t>
            </a:r>
            <a:r>
              <a:rPr lang="en-US" sz="1200" kern="1200" dirty="0" smtClean="0">
                <a:solidFill>
                  <a:schemeClr val="tx1"/>
                </a:solidFill>
                <a:effectLst/>
                <a:latin typeface="+mn-lt"/>
                <a:ea typeface="+mn-ea"/>
                <a:cs typeface="+mn-cs"/>
              </a:rPr>
              <a:t>, ES </a:t>
            </a:r>
            <a:r>
              <a:rPr lang="en-US" sz="1200" kern="1200" dirty="0" err="1" smtClean="0">
                <a:solidFill>
                  <a:schemeClr val="tx1"/>
                </a:solidFill>
                <a:effectLst/>
                <a:latin typeface="+mn-lt"/>
                <a:ea typeface="+mn-ea"/>
                <a:cs typeface="+mn-cs"/>
              </a:rPr>
              <a:t>Takle</a:t>
            </a:r>
            <a:r>
              <a:rPr lang="en-US" sz="1200" kern="1200" dirty="0" smtClean="0">
                <a:solidFill>
                  <a:schemeClr val="tx1"/>
                </a:solidFill>
                <a:effectLst/>
                <a:latin typeface="+mn-lt"/>
                <a:ea typeface="+mn-ea"/>
                <a:cs typeface="+mn-cs"/>
              </a:rPr>
              <a:t>, R Jones, R Leung, W </a:t>
            </a:r>
            <a:r>
              <a:rPr lang="en-US" sz="1200" kern="1200" dirty="0" err="1" smtClean="0">
                <a:solidFill>
                  <a:schemeClr val="tx1"/>
                </a:solidFill>
                <a:effectLst/>
                <a:latin typeface="+mn-lt"/>
                <a:ea typeface="+mn-ea"/>
                <a:cs typeface="+mn-cs"/>
              </a:rPr>
              <a:t>Moufouma-Okia</a:t>
            </a:r>
            <a:r>
              <a:rPr lang="en-US" sz="1200" kern="1200" dirty="0" smtClean="0">
                <a:solidFill>
                  <a:schemeClr val="tx1"/>
                </a:solidFill>
                <a:effectLst/>
                <a:latin typeface="+mn-lt"/>
                <a:ea typeface="+mn-ea"/>
                <a:cs typeface="+mn-cs"/>
              </a:rPr>
              <a:t>, L McDaniel, AMB </a:t>
            </a:r>
            <a:r>
              <a:rPr lang="en-US" sz="1200" kern="1200" dirty="0" err="1" smtClean="0">
                <a:solidFill>
                  <a:schemeClr val="tx1"/>
                </a:solidFill>
                <a:effectLst/>
                <a:latin typeface="+mn-lt"/>
                <a:ea typeface="+mn-ea"/>
                <a:cs typeface="+mn-cs"/>
              </a:rPr>
              <a:t>Nunes</a:t>
            </a:r>
            <a:r>
              <a:rPr lang="en-US" sz="1200" kern="1200" dirty="0" smtClean="0">
                <a:solidFill>
                  <a:schemeClr val="tx1"/>
                </a:solidFill>
                <a:effectLst/>
                <a:latin typeface="+mn-lt"/>
                <a:ea typeface="+mn-ea"/>
                <a:cs typeface="+mn-cs"/>
              </a:rPr>
              <a:t>, Y Qian, J Roads, L Sloan, and M Snyder. 2012. “</a:t>
            </a:r>
            <a:r>
              <a:rPr lang="en-US" sz="1200" u="sng" kern="1200" dirty="0" smtClean="0">
                <a:solidFill>
                  <a:schemeClr val="tx1"/>
                </a:solidFill>
                <a:effectLst/>
                <a:latin typeface="+mn-lt"/>
                <a:ea typeface="+mn-ea"/>
                <a:cs typeface="+mn-cs"/>
                <a:hlinkClick r:id="rId9"/>
              </a:rPr>
              <a:t>The North American Regional Climate Change Assessment Program: Overview of Phase I Results</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Bulletin of the American Meteorological Society</a:t>
            </a:r>
            <a:r>
              <a:rPr lang="en-US" sz="1200" kern="1200" dirty="0" smtClean="0">
                <a:solidFill>
                  <a:schemeClr val="tx1"/>
                </a:solidFill>
                <a:effectLst/>
                <a:latin typeface="+mn-lt"/>
                <a:ea typeface="+mn-ea"/>
                <a:cs typeface="+mn-cs"/>
              </a:rPr>
              <a:t> 93(9):1337-1362. DOI:10.1175/BAMS-D-11-00223.1.</a:t>
            </a:r>
            <a:endParaRPr lang="en-US" sz="1200" kern="1200" dirty="0">
              <a:solidFill>
                <a:schemeClr val="tx1"/>
              </a:solidFill>
              <a:effectLst/>
              <a:latin typeface="+mn-lt"/>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34FC914-C65C-4166-9F2F-389D20C1E420}" type="datetimeFigureOut">
              <a:rPr lang="en-US"/>
              <a:pPr>
                <a:defRPr/>
              </a:pPr>
              <a:t>10/17/2012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CB00FCC-CF35-4FC5-8A46-40358BAE91AD}" type="slidenum">
              <a:rPr lang="en-US"/>
              <a:pPr>
                <a:defRPr/>
              </a:pPr>
              <a:t>‹#›</a:t>
            </a:fld>
            <a:endParaRPr lang="en-US" dirty="0"/>
          </a:p>
        </p:txBody>
      </p:sp>
    </p:spTree>
    <p:extLst>
      <p:ext uri="{BB962C8B-B14F-4D97-AF65-F5344CB8AC3E}">
        <p14:creationId xmlns:p14="http://schemas.microsoft.com/office/powerpoint/2010/main" val="343354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E7C2A7-4868-4FD2-A833-F04ADA2969BE}" type="datetimeFigureOut">
              <a:rPr lang="en-US"/>
              <a:pPr>
                <a:defRPr/>
              </a:pPr>
              <a:t>10/17/2012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369A18-2044-40AB-BDE1-161001822C8B}" type="slidenum">
              <a:rPr lang="en-US"/>
              <a:pPr>
                <a:defRPr/>
              </a:pPr>
              <a:t>‹#›</a:t>
            </a:fld>
            <a:endParaRPr lang="en-US" dirty="0"/>
          </a:p>
        </p:txBody>
      </p:sp>
    </p:spTree>
    <p:extLst>
      <p:ext uri="{BB962C8B-B14F-4D97-AF65-F5344CB8AC3E}">
        <p14:creationId xmlns:p14="http://schemas.microsoft.com/office/powerpoint/2010/main" val="2020073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8304FF0-B16C-4052-88F2-8B2C89AB9CBB}" type="datetimeFigureOut">
              <a:rPr lang="en-US"/>
              <a:pPr>
                <a:defRPr/>
              </a:pPr>
              <a:t>10/17/2012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4D5DB1-C5AA-4E5D-B604-EC1113BF4679}" type="slidenum">
              <a:rPr lang="en-US"/>
              <a:pPr>
                <a:defRPr/>
              </a:pPr>
              <a:t>‹#›</a:t>
            </a:fld>
            <a:endParaRPr lang="en-US" dirty="0"/>
          </a:p>
        </p:txBody>
      </p:sp>
    </p:spTree>
    <p:extLst>
      <p:ext uri="{BB962C8B-B14F-4D97-AF65-F5344CB8AC3E}">
        <p14:creationId xmlns:p14="http://schemas.microsoft.com/office/powerpoint/2010/main" val="3925594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1396530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0EE5D6A-C81A-4EA2-8B34-D8E4F555A58B}" type="datetimeFigureOut">
              <a:rPr lang="en-US"/>
              <a:pPr>
                <a:defRPr/>
              </a:pPr>
              <a:t>10/17/2012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DE474B-8EA3-4DE5-A36B-8A31F4E40178}" type="slidenum">
              <a:rPr lang="en-US"/>
              <a:pPr>
                <a:defRPr/>
              </a:pPr>
              <a:t>‹#›</a:t>
            </a:fld>
            <a:endParaRPr lang="en-US" dirty="0"/>
          </a:p>
        </p:txBody>
      </p:sp>
    </p:spTree>
    <p:extLst>
      <p:ext uri="{BB962C8B-B14F-4D97-AF65-F5344CB8AC3E}">
        <p14:creationId xmlns:p14="http://schemas.microsoft.com/office/powerpoint/2010/main" val="3512524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E0BAC1D-FD24-4F46-9AEF-2390E6DE73E7}" type="datetimeFigureOut">
              <a:rPr lang="en-US"/>
              <a:pPr>
                <a:defRPr/>
              </a:pPr>
              <a:t>10/17/2012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FA42E7-7FD5-4807-B711-0123D94274C4}" type="slidenum">
              <a:rPr lang="en-US"/>
              <a:pPr>
                <a:defRPr/>
              </a:pPr>
              <a:t>‹#›</a:t>
            </a:fld>
            <a:endParaRPr lang="en-US" dirty="0"/>
          </a:p>
        </p:txBody>
      </p:sp>
    </p:spTree>
    <p:extLst>
      <p:ext uri="{BB962C8B-B14F-4D97-AF65-F5344CB8AC3E}">
        <p14:creationId xmlns:p14="http://schemas.microsoft.com/office/powerpoint/2010/main" val="618681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6F0AAF6-7721-4CB4-8D99-CA9825BB40DC}" type="datetimeFigureOut">
              <a:rPr lang="en-US"/>
              <a:pPr>
                <a:defRPr/>
              </a:pPr>
              <a:t>10/17/2012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20E2A4F-972F-4693-B73C-8E4A6B4EC6F1}" type="slidenum">
              <a:rPr lang="en-US"/>
              <a:pPr>
                <a:defRPr/>
              </a:pPr>
              <a:t>‹#›</a:t>
            </a:fld>
            <a:endParaRPr lang="en-US" dirty="0"/>
          </a:p>
        </p:txBody>
      </p:sp>
    </p:spTree>
    <p:extLst>
      <p:ext uri="{BB962C8B-B14F-4D97-AF65-F5344CB8AC3E}">
        <p14:creationId xmlns:p14="http://schemas.microsoft.com/office/powerpoint/2010/main" val="1806710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3528DD6-D4B7-4AED-97A2-446B001090AC}" type="datetimeFigureOut">
              <a:rPr lang="en-US"/>
              <a:pPr>
                <a:defRPr/>
              </a:pPr>
              <a:t>10/17/2012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34C01F3-7E14-4191-8533-C207E5A385A1}" type="slidenum">
              <a:rPr lang="en-US"/>
              <a:pPr>
                <a:defRPr/>
              </a:pPr>
              <a:t>‹#›</a:t>
            </a:fld>
            <a:endParaRPr lang="en-US" dirty="0"/>
          </a:p>
        </p:txBody>
      </p:sp>
    </p:spTree>
    <p:extLst>
      <p:ext uri="{BB962C8B-B14F-4D97-AF65-F5344CB8AC3E}">
        <p14:creationId xmlns:p14="http://schemas.microsoft.com/office/powerpoint/2010/main" val="3428291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6009C8B-BE5D-4C0C-B532-7A90FBA7CAC7}" type="datetimeFigureOut">
              <a:rPr lang="en-US"/>
              <a:pPr>
                <a:defRPr/>
              </a:pPr>
              <a:t>10/17/2012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E93B996-09A6-42B2-8C40-1F3B822847D8}" type="slidenum">
              <a:rPr lang="en-US"/>
              <a:pPr>
                <a:defRPr/>
              </a:pPr>
              <a:t>‹#›</a:t>
            </a:fld>
            <a:endParaRPr lang="en-US" dirty="0"/>
          </a:p>
        </p:txBody>
      </p:sp>
    </p:spTree>
    <p:extLst>
      <p:ext uri="{BB962C8B-B14F-4D97-AF65-F5344CB8AC3E}">
        <p14:creationId xmlns:p14="http://schemas.microsoft.com/office/powerpoint/2010/main" val="641484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F244916-3EEC-4523-A914-F781909048AF}" type="datetimeFigureOut">
              <a:rPr lang="en-US"/>
              <a:pPr>
                <a:defRPr/>
              </a:pPr>
              <a:t>10/17/2012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25D336A-108A-4ED2-9759-625112359A52}" type="slidenum">
              <a:rPr lang="en-US"/>
              <a:pPr>
                <a:defRPr/>
              </a:pPr>
              <a:t>‹#›</a:t>
            </a:fld>
            <a:endParaRPr lang="en-US" dirty="0"/>
          </a:p>
        </p:txBody>
      </p:sp>
    </p:spTree>
    <p:extLst>
      <p:ext uri="{BB962C8B-B14F-4D97-AF65-F5344CB8AC3E}">
        <p14:creationId xmlns:p14="http://schemas.microsoft.com/office/powerpoint/2010/main" val="1141281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D0965A8-ACF3-4C20-A951-E4F07130F1AD}" type="datetimeFigureOut">
              <a:rPr lang="en-US"/>
              <a:pPr>
                <a:defRPr/>
              </a:pPr>
              <a:t>10/17/2012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AA88E9A-80B8-4D82-B97F-E2477D8FC16C}" type="slidenum">
              <a:rPr lang="en-US"/>
              <a:pPr>
                <a:defRPr/>
              </a:pPr>
              <a:t>‹#›</a:t>
            </a:fld>
            <a:endParaRPr lang="en-US" dirty="0"/>
          </a:p>
        </p:txBody>
      </p:sp>
    </p:spTree>
    <p:extLst>
      <p:ext uri="{BB962C8B-B14F-4D97-AF65-F5344CB8AC3E}">
        <p14:creationId xmlns:p14="http://schemas.microsoft.com/office/powerpoint/2010/main" val="1029483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0222DEB-4FC8-4C7A-9C8E-2C24F0103AF8}" type="datetimeFigureOut">
              <a:rPr lang="en-US"/>
              <a:pPr>
                <a:defRPr/>
              </a:pPr>
              <a:t>10/17/2012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C1E85EC-C45A-476B-956E-65532A1EF341}" type="slidenum">
              <a:rPr lang="en-US"/>
              <a:pPr>
                <a:defRPr/>
              </a:pPr>
              <a:t>‹#›</a:t>
            </a:fld>
            <a:endParaRPr lang="en-US" dirty="0"/>
          </a:p>
        </p:txBody>
      </p:sp>
    </p:spTree>
    <p:extLst>
      <p:ext uri="{BB962C8B-B14F-4D97-AF65-F5344CB8AC3E}">
        <p14:creationId xmlns:p14="http://schemas.microsoft.com/office/powerpoint/2010/main" val="841238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DEBE22A-456C-4422-963A-21E37FAABB03}" type="datetimeFigureOut">
              <a:rPr lang="en-US"/>
              <a:pPr>
                <a:defRPr/>
              </a:pPr>
              <a:t>10/17/2012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1D1FF69-FB8A-4A66-B8F3-F0FF1720BB8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journals.ametsoc.org/doi/abs/10.1175/BAMS-D-11-00223.1"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pPr>
            <a:endParaRPr lang="en-US" sz="1600"/>
          </a:p>
        </p:txBody>
      </p:sp>
      <p:sp>
        <p:nvSpPr>
          <p:cNvPr id="3075" name="Rectangle 4"/>
          <p:cNvSpPr>
            <a:spLocks noChangeArrowheads="1"/>
          </p:cNvSpPr>
          <p:nvPr/>
        </p:nvSpPr>
        <p:spPr bwMode="auto">
          <a:xfrm>
            <a:off x="152400" y="1295400"/>
            <a:ext cx="3429000" cy="5354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pPr>
            <a:r>
              <a:rPr lang="en-US" b="1" dirty="0"/>
              <a:t>Objective</a:t>
            </a:r>
          </a:p>
          <a:p>
            <a:pPr marL="285750" indent="-285750">
              <a:spcBef>
                <a:spcPct val="15000"/>
              </a:spcBef>
              <a:buFont typeface="Arial" pitchFamily="34" charset="0"/>
              <a:buChar char="●"/>
            </a:pPr>
            <a:r>
              <a:rPr lang="en-US" sz="1600" dirty="0" smtClean="0"/>
              <a:t>Systematically evaluate regional-scale climate models and their projections for North America</a:t>
            </a:r>
          </a:p>
          <a:p>
            <a:pPr marL="285750" indent="-285750">
              <a:spcBef>
                <a:spcPct val="15000"/>
              </a:spcBef>
              <a:buFont typeface="Arial" pitchFamily="34" charset="0"/>
              <a:buChar char="●"/>
            </a:pPr>
            <a:endParaRPr lang="en-US" sz="1600" dirty="0"/>
          </a:p>
          <a:p>
            <a:pPr marL="231775" indent="-231775" algn="ctr">
              <a:spcBef>
                <a:spcPct val="15000"/>
              </a:spcBef>
            </a:pPr>
            <a:r>
              <a:rPr lang="en-US" b="1" dirty="0" smtClean="0"/>
              <a:t>Findings</a:t>
            </a:r>
            <a:endParaRPr lang="en-US" sz="1600" b="1" dirty="0"/>
          </a:p>
          <a:p>
            <a:pPr marL="285750" indent="-285750">
              <a:spcBef>
                <a:spcPct val="15000"/>
              </a:spcBef>
              <a:buFont typeface="Arial" pitchFamily="34" charset="0"/>
              <a:buChar char="●"/>
            </a:pPr>
            <a:r>
              <a:rPr lang="en-US" sz="1600" dirty="0" smtClean="0"/>
              <a:t>Organized North American Regional Climate Change Assessment Program (NARCCAP) to evaluate temperature and precipitation results from six regional climate models</a:t>
            </a:r>
          </a:p>
          <a:p>
            <a:pPr marL="285750" indent="-285750">
              <a:spcBef>
                <a:spcPct val="15000"/>
              </a:spcBef>
              <a:buFont typeface="Arial" pitchFamily="34" charset="0"/>
              <a:buChar char="●"/>
            </a:pPr>
            <a:r>
              <a:rPr lang="en-US" sz="1600" dirty="0" smtClean="0"/>
              <a:t>Adopted metrics to evaluate specific features of different models</a:t>
            </a:r>
          </a:p>
          <a:p>
            <a:pPr marL="285750" indent="-285750">
              <a:spcBef>
                <a:spcPct val="15000"/>
              </a:spcBef>
              <a:buFont typeface="Arial" pitchFamily="34" charset="0"/>
              <a:buChar char="●"/>
            </a:pPr>
            <a:r>
              <a:rPr lang="en-US" sz="1600" dirty="0" smtClean="0"/>
              <a:t>Established common protocols in a controlled set of experiments to get a baseline of each model’s results</a:t>
            </a:r>
            <a:endParaRPr lang="en-US" sz="1600" dirty="0" smtClean="0"/>
          </a:p>
          <a:p>
            <a:pPr marL="285750" indent="-285750">
              <a:spcBef>
                <a:spcPct val="15000"/>
              </a:spcBef>
              <a:buFont typeface="Arial" pitchFamily="34" charset="0"/>
              <a:buChar char="●"/>
            </a:pPr>
            <a:endParaRPr lang="en-US" sz="1600" dirty="0"/>
          </a:p>
        </p:txBody>
      </p:sp>
      <p:sp>
        <p:nvSpPr>
          <p:cNvPr id="3076" name="Rectangle 5"/>
          <p:cNvSpPr>
            <a:spLocks noChangeArrowheads="1"/>
          </p:cNvSpPr>
          <p:nvPr/>
        </p:nvSpPr>
        <p:spPr bwMode="auto">
          <a:xfrm>
            <a:off x="152400" y="152400"/>
            <a:ext cx="86106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sz="3000" b="1" dirty="0" smtClean="0">
                <a:latin typeface="+mn-lt"/>
              </a:rPr>
              <a:t>North American Regional Climate Change Assessment Program</a:t>
            </a:r>
            <a:endParaRPr lang="en-US" sz="3000" b="1" dirty="0">
              <a:latin typeface="+mn-lt"/>
            </a:endParaRPr>
          </a:p>
        </p:txBody>
      </p:sp>
      <p:sp>
        <p:nvSpPr>
          <p:cNvPr id="3077" name="Text Box 6"/>
          <p:cNvSpPr txBox="1">
            <a:spLocks noChangeArrowheads="1"/>
          </p:cNvSpPr>
          <p:nvPr/>
        </p:nvSpPr>
        <p:spPr bwMode="auto">
          <a:xfrm>
            <a:off x="199030" y="6227802"/>
            <a:ext cx="8763000"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000" dirty="0" err="1"/>
              <a:t>Mearns</a:t>
            </a:r>
            <a:r>
              <a:rPr lang="en-US" sz="1000" dirty="0"/>
              <a:t> LO, R </a:t>
            </a:r>
            <a:r>
              <a:rPr lang="en-US" sz="1000" dirty="0" err="1"/>
              <a:t>Arritt</a:t>
            </a:r>
            <a:r>
              <a:rPr lang="en-US" sz="1000" dirty="0"/>
              <a:t>, S </a:t>
            </a:r>
            <a:r>
              <a:rPr lang="en-US" sz="1000" dirty="0" err="1"/>
              <a:t>Biner</a:t>
            </a:r>
            <a:r>
              <a:rPr lang="en-US" sz="1000" dirty="0"/>
              <a:t>, M </a:t>
            </a:r>
            <a:r>
              <a:rPr lang="en-US" sz="1000" dirty="0" err="1"/>
              <a:t>Bukowsky</a:t>
            </a:r>
            <a:r>
              <a:rPr lang="en-US" sz="1000" dirty="0"/>
              <a:t>, S McGinnis, S </a:t>
            </a:r>
            <a:r>
              <a:rPr lang="en-US" sz="1000" dirty="0" err="1"/>
              <a:t>Sain</a:t>
            </a:r>
            <a:r>
              <a:rPr lang="en-US" sz="1000" dirty="0"/>
              <a:t>, D </a:t>
            </a:r>
            <a:r>
              <a:rPr lang="en-US" sz="1000" dirty="0" err="1"/>
              <a:t>Caya</a:t>
            </a:r>
            <a:r>
              <a:rPr lang="en-US" sz="1000" dirty="0"/>
              <a:t>, J </a:t>
            </a:r>
            <a:r>
              <a:rPr lang="en-US" sz="1000" dirty="0" err="1"/>
              <a:t>Correia</a:t>
            </a:r>
            <a:r>
              <a:rPr lang="en-US" sz="1000" dirty="0"/>
              <a:t>, D Flory, W </a:t>
            </a:r>
            <a:r>
              <a:rPr lang="en-US" sz="1000" dirty="0" err="1"/>
              <a:t>Gutowski</a:t>
            </a:r>
            <a:r>
              <a:rPr lang="en-US" sz="1000" dirty="0"/>
              <a:t>, ES </a:t>
            </a:r>
            <a:r>
              <a:rPr lang="en-US" sz="1000" dirty="0" err="1"/>
              <a:t>Takle</a:t>
            </a:r>
            <a:r>
              <a:rPr lang="en-US" sz="1000" dirty="0"/>
              <a:t>, R Jones, R Leung, W </a:t>
            </a:r>
            <a:r>
              <a:rPr lang="en-US" sz="1000" dirty="0" err="1"/>
              <a:t>Moufouma-Okia</a:t>
            </a:r>
            <a:r>
              <a:rPr lang="en-US" sz="1000" dirty="0"/>
              <a:t>, L McDaniel, AMB </a:t>
            </a:r>
            <a:r>
              <a:rPr lang="en-US" sz="1000" dirty="0" err="1"/>
              <a:t>Nunes</a:t>
            </a:r>
            <a:r>
              <a:rPr lang="en-US" sz="1000" dirty="0"/>
              <a:t>, Y Qian, J Roads, L Sloan, and M Snyder. 2012. “</a:t>
            </a:r>
            <a:r>
              <a:rPr lang="en-US" sz="1000" u="sng" dirty="0">
                <a:hlinkClick r:id="rId3"/>
              </a:rPr>
              <a:t>The North American Regional Climate Change Assessment Program: Overview of Phase I Results</a:t>
            </a:r>
            <a:r>
              <a:rPr lang="en-US" sz="1000" dirty="0"/>
              <a:t>,” </a:t>
            </a:r>
            <a:r>
              <a:rPr lang="en-US" sz="1000" i="1" dirty="0"/>
              <a:t>Bulletin of the American Meteorological Society</a:t>
            </a:r>
            <a:r>
              <a:rPr lang="en-US" sz="1000" dirty="0"/>
              <a:t> 93(9):1337-1362. DOI:10.1175/BAMS-D-11-00223.1.</a:t>
            </a:r>
            <a:endParaRPr lang="en-US" sz="1000" dirty="0">
              <a:latin typeface="Arial" pitchFamily="34" charset="0"/>
            </a:endParaRPr>
          </a:p>
        </p:txBody>
      </p:sp>
      <p:sp>
        <p:nvSpPr>
          <p:cNvPr id="3078" name="TextBox 9"/>
          <p:cNvSpPr txBox="1">
            <a:spLocks noChangeArrowheads="1"/>
          </p:cNvSpPr>
          <p:nvPr/>
        </p:nvSpPr>
        <p:spPr bwMode="auto">
          <a:xfrm>
            <a:off x="6858000" y="760274"/>
            <a:ext cx="18288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200" b="1" dirty="0" smtClean="0">
                <a:solidFill>
                  <a:srgbClr val="0000FF"/>
                </a:solidFill>
                <a:latin typeface="Arial" pitchFamily="34" charset="0"/>
              </a:rPr>
              <a:t>Planning </a:t>
            </a:r>
            <a:r>
              <a:rPr lang="en-US" sz="1200" b="1" dirty="0">
                <a:solidFill>
                  <a:srgbClr val="0000FF"/>
                </a:solidFill>
                <a:latin typeface="Arial" pitchFamily="34" charset="0"/>
              </a:rPr>
              <a:t>for climate change requires looking at detailed regional information as well as global averages. An international group of researchers evaluated North American climate models for individual and ensemble climate process representations.</a:t>
            </a:r>
            <a:endParaRPr lang="en-US" sz="1200" b="1" dirty="0">
              <a:solidFill>
                <a:srgbClr val="0000FF"/>
              </a:solidFill>
              <a:latin typeface="Arial" pitchFamily="34" charset="0"/>
            </a:endParaRPr>
          </a:p>
        </p:txBody>
      </p:sp>
      <p:sp>
        <p:nvSpPr>
          <p:cNvPr id="3079" name="Rectangle 2"/>
          <p:cNvSpPr>
            <a:spLocks noChangeArrowheads="1"/>
          </p:cNvSpPr>
          <p:nvPr/>
        </p:nvSpPr>
        <p:spPr bwMode="auto">
          <a:xfrm>
            <a:off x="3962400" y="4191000"/>
            <a:ext cx="499963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1313" indent="-287338" algn="ctr">
              <a:spcBef>
                <a:spcPct val="15000"/>
              </a:spcBef>
              <a:tabLst>
                <a:tab pos="338138" algn="l"/>
              </a:tabLst>
            </a:pPr>
            <a:r>
              <a:rPr lang="en-US" b="1" dirty="0"/>
              <a:t>Impact</a:t>
            </a:r>
          </a:p>
          <a:p>
            <a:pPr marL="341313" indent="-287338">
              <a:spcBef>
                <a:spcPct val="15000"/>
              </a:spcBef>
              <a:buFont typeface="Arial" pitchFamily="34" charset="0"/>
              <a:buChar char="●"/>
              <a:tabLst>
                <a:tab pos="338138" algn="l"/>
              </a:tabLst>
            </a:pPr>
            <a:r>
              <a:rPr lang="en-US" sz="1600" dirty="0" smtClean="0"/>
              <a:t>Collaborative international group found systematic way to evaluate model performance</a:t>
            </a:r>
          </a:p>
          <a:p>
            <a:pPr marL="341313" indent="-287338">
              <a:spcBef>
                <a:spcPct val="15000"/>
              </a:spcBef>
              <a:buFont typeface="Arial" pitchFamily="34" charset="0"/>
              <a:buChar char="●"/>
              <a:tabLst>
                <a:tab pos="338138" algn="l"/>
              </a:tabLst>
            </a:pPr>
            <a:r>
              <a:rPr lang="en-US" sz="1600" dirty="0" smtClean="0"/>
              <a:t>Results show that working in ensemble may yield better results than any single model alone</a:t>
            </a:r>
          </a:p>
          <a:p>
            <a:pPr marL="341313" indent="-287338">
              <a:spcBef>
                <a:spcPct val="15000"/>
              </a:spcBef>
              <a:buFont typeface="Arial" pitchFamily="34" charset="0"/>
              <a:buChar char="●"/>
              <a:tabLst>
                <a:tab pos="338138" algn="l"/>
              </a:tabLst>
            </a:pPr>
            <a:r>
              <a:rPr lang="en-US" sz="1600" dirty="0" smtClean="0"/>
              <a:t>Results important to regional resource managers</a:t>
            </a:r>
            <a:endParaRPr lang="en-US" sz="1600" dirty="0" smtClean="0"/>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67200" y="762000"/>
            <a:ext cx="2362200" cy="314645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DOE-Sample-Slide-Highlights-Template.potx</Template>
  <TotalTime>5418</TotalTime>
  <Words>235</Words>
  <Application>Microsoft Office PowerPoint</Application>
  <PresentationFormat>On-screen Show (4:3)</PresentationFormat>
  <Paragraphs>35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DOE-Sample-Slide-Highlights-Template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Ovink, Jennifer D</dc:creator>
  <cp:lastModifiedBy>JOvink</cp:lastModifiedBy>
  <cp:revision>38</cp:revision>
  <cp:lastPrinted>2011-05-11T17:30:12Z</cp:lastPrinted>
  <dcterms:created xsi:type="dcterms:W3CDTF">2011-04-26T17:04:09Z</dcterms:created>
  <dcterms:modified xsi:type="dcterms:W3CDTF">2012-10-19T18:06:31Z</dcterms:modified>
</cp:coreProperties>
</file>