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ing Ya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73" autoAdjust="0"/>
  </p:normalViewPr>
  <p:slideViewPr>
    <p:cSldViewPr>
      <p:cViewPr varScale="1">
        <p:scale>
          <a:sx n="72" d="100"/>
          <a:sy n="72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A6A0A1DE-D870-DB42-ACFF-C6A21BFDD130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459D73B-A2CD-BD4C-8BA4-6C2971580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0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EB4A-3363-EE43-A03E-DDF06B8604A8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7613-07A4-964D-9815-842C7BC8E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5AE5-1887-F84F-A1CF-FC7140F03B2D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2588-A221-0D4B-8BC8-3CF998DFC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1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BACAC-4666-B74C-A316-38B873BDA2E6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45347-DF62-0544-A733-01C69B891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0A59D-77D6-4B4A-AF21-95F2A39D9350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3FED-5DD2-9148-89E9-A8DB815BF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7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28E8-E20C-4C41-92CC-BB17470C15F8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4865-9B1F-9340-80C0-0F06114FA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1369-A830-7E4F-AB93-A03CCFF505E6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BC71E-567D-2F4E-A9EB-CDF36B0B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1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243F-74B6-C14B-AFBE-E6B2325812EA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43B6-5B56-394D-B18B-7FA80DCF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5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535A-2784-0746-871B-83FDC1FF5E85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C7FC8-E37A-AB45-A672-A7D4C7B6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3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8D729-6E3F-5043-BE7D-C795AF63F443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07AB-064F-5041-85B9-4E55FE25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CDB5-F0B5-EA4B-8E93-8032BCAF8D08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241-B4E7-844E-A24F-9B3A9EAA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1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D209-3525-1E47-9759-91729324B05E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81BB-BB07-CC4D-92A1-5EB76ED2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2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533400"/>
            <a:ext cx="4038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Study how the lingering cold wake from one tropical cyclone may influence the intensity of a later cyclone that passes over the cold wake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Systematically quantify the frequency and impacts of these cyclone-cyclone interactions on mean cyclone intensification rates in the three most active cyclone basins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8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Performed data analysis and numerical modeling of two cyclones, Katia and Maria, as a representative case study of cyclone-cyclone interactions in the North Atlantic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Analyzed observational data from 1984–2011 to quantify the frequency of occurrence of cyclone-cyclone interactions and their impacts on basin mean cyclone intensification rates in the North Atlantic, eastern Pacific, and northwestern Pacific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28600" y="6172200"/>
            <a:ext cx="3962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/>
              <a:t>Balaguru K, S </a:t>
            </a:r>
            <a:r>
              <a:rPr lang="en-US" sz="1000" dirty="0"/>
              <a:t>Taraphdar, </a:t>
            </a:r>
            <a:r>
              <a:rPr lang="en-US" sz="1000" dirty="0" smtClean="0"/>
              <a:t>LR </a:t>
            </a:r>
            <a:r>
              <a:rPr lang="en-US" sz="1000" dirty="0"/>
              <a:t>Leung, </a:t>
            </a:r>
            <a:r>
              <a:rPr lang="en-US" sz="1000" dirty="0" smtClean="0"/>
              <a:t>GR </a:t>
            </a:r>
            <a:r>
              <a:rPr lang="en-US" sz="1000" dirty="0"/>
              <a:t>Foltz, and </a:t>
            </a:r>
            <a:r>
              <a:rPr lang="en-US" sz="1000" dirty="0" smtClean="0"/>
              <a:t>JA </a:t>
            </a:r>
            <a:r>
              <a:rPr lang="en-US" sz="1000" dirty="0" err="1" smtClean="0"/>
              <a:t>Knaff</a:t>
            </a:r>
            <a:r>
              <a:rPr lang="en-US" sz="1000" dirty="0" smtClean="0"/>
              <a:t>. 2014.  “Cyclone-cyclone Interactions </a:t>
            </a:r>
            <a:r>
              <a:rPr lang="en-US" sz="1000" dirty="0"/>
              <a:t>through the </a:t>
            </a:r>
            <a:r>
              <a:rPr lang="en-US" sz="1000" dirty="0" smtClean="0"/>
              <a:t>Ocean Pathway.” </a:t>
            </a:r>
            <a:r>
              <a:rPr lang="en-US" sz="1000" i="1" dirty="0" smtClean="0"/>
              <a:t>Geophysical Research Letters </a:t>
            </a:r>
            <a:r>
              <a:rPr lang="en-US" sz="1000" dirty="0" smtClean="0"/>
              <a:t>41, early online. DOI:10.1002/2014GL061489</a:t>
            </a:r>
            <a:r>
              <a:rPr lang="en-US" sz="1000" dirty="0"/>
              <a:t>. 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3962400" y="3927876"/>
            <a:ext cx="5181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Cyclones have, on average, </a:t>
            </a:r>
            <a:r>
              <a:rPr lang="en-US" sz="1600" dirty="0"/>
              <a:t>∼10% chance to interact with </a:t>
            </a:r>
            <a:r>
              <a:rPr lang="en-US" sz="1600" dirty="0" smtClean="0"/>
              <a:t>wakes and such interactions </a:t>
            </a:r>
            <a:r>
              <a:rPr lang="en-US" sz="1600" dirty="0"/>
              <a:t>reduce the mean intensification rates for cyclones by 3%–6% on </a:t>
            </a:r>
            <a:r>
              <a:rPr lang="en-US" sz="1600" dirty="0" smtClean="0"/>
              <a:t>average, </a:t>
            </a:r>
            <a:r>
              <a:rPr lang="en-US" sz="1600" dirty="0"/>
              <a:t>and by ∼12%–15% during the most active years 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Identified and quantified “</a:t>
            </a:r>
            <a:r>
              <a:rPr lang="en-US" sz="1600" dirty="0"/>
              <a:t>Cyclone-cyclone interactions” through the ocean pathway </a:t>
            </a:r>
            <a:r>
              <a:rPr lang="en-US" sz="1600" dirty="0" smtClean="0"/>
              <a:t>as a </a:t>
            </a:r>
            <a:r>
              <a:rPr lang="en-US" sz="1600" dirty="0"/>
              <a:t>mechanism through which tropical cyclones </a:t>
            </a:r>
            <a:r>
              <a:rPr lang="en-US" sz="1600" dirty="0" smtClean="0"/>
              <a:t>may self</a:t>
            </a:r>
            <a:r>
              <a:rPr lang="en-US" sz="1600" dirty="0"/>
              <a:t>-regulate their activity to an extent on </a:t>
            </a:r>
            <a:r>
              <a:rPr lang="en-US" sz="1600" dirty="0" err="1"/>
              <a:t>intraseasonal</a:t>
            </a:r>
            <a:r>
              <a:rPr lang="en-US" sz="1600" dirty="0"/>
              <a:t> time </a:t>
            </a:r>
            <a:r>
              <a:rPr lang="en-US" sz="1600" dirty="0" smtClean="0"/>
              <a:t>scales, </a:t>
            </a:r>
            <a:r>
              <a:rPr lang="en-US" sz="1600" dirty="0"/>
              <a:t>with potential implications for future cyclone activities in a warmer </a:t>
            </a:r>
            <a:r>
              <a:rPr lang="en-US" sz="1600" dirty="0" smtClean="0"/>
              <a:t>climate.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02058" y="3352800"/>
            <a:ext cx="4841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Interaction of cyclones Katia and </a:t>
            </a:r>
            <a:r>
              <a:rPr lang="en-US" sz="1200" b="1" dirty="0" smtClean="0">
                <a:solidFill>
                  <a:srgbClr val="0000FF"/>
                </a:solidFill>
              </a:rPr>
              <a:t>Maria in the North Atlantic </a:t>
            </a:r>
            <a:r>
              <a:rPr lang="en-US" sz="1200" b="1" dirty="0">
                <a:solidFill>
                  <a:srgbClr val="0000FF"/>
                </a:solidFill>
              </a:rPr>
              <a:t>(September 2011).</a:t>
            </a:r>
            <a:r>
              <a:rPr lang="en-US" sz="1200" b="1" dirty="0" smtClean="0">
                <a:solidFill>
                  <a:srgbClr val="0000FF"/>
                </a:solidFill>
              </a:rPr>
              <a:t> The </a:t>
            </a:r>
            <a:r>
              <a:rPr lang="en-US" sz="1200" b="1" dirty="0">
                <a:solidFill>
                  <a:srgbClr val="0000FF"/>
                </a:solidFill>
              </a:rPr>
              <a:t>SST </a:t>
            </a:r>
            <a:r>
              <a:rPr lang="en-US" sz="1200" b="1" dirty="0" smtClean="0">
                <a:solidFill>
                  <a:srgbClr val="0000FF"/>
                </a:solidFill>
              </a:rPr>
              <a:t>cooling (</a:t>
            </a:r>
            <a:r>
              <a:rPr lang="en-US" sz="1200" b="1" baseline="30000" dirty="0" err="1" smtClean="0">
                <a:solidFill>
                  <a:srgbClr val="0000FF"/>
                </a:solidFill>
              </a:rPr>
              <a:t>o</a:t>
            </a:r>
            <a:r>
              <a:rPr lang="en-US" sz="1200" b="1" dirty="0" err="1" smtClean="0">
                <a:solidFill>
                  <a:srgbClr val="0000FF"/>
                </a:solidFill>
              </a:rPr>
              <a:t>C</a:t>
            </a:r>
            <a:r>
              <a:rPr lang="en-US" sz="1200" b="1" dirty="0" smtClean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rgbClr val="0000FF"/>
                </a:solidFill>
              </a:rPr>
              <a:t>induced by Katia is shown in the background with the tracks of cyclones Katia and </a:t>
            </a:r>
            <a:r>
              <a:rPr lang="en-US" sz="1200" b="1" dirty="0" smtClean="0">
                <a:solidFill>
                  <a:srgbClr val="0000FF"/>
                </a:solidFill>
              </a:rPr>
              <a:t>Maria overlaid.</a:t>
            </a:r>
            <a:endParaRPr lang="en-US" sz="1200" b="1" dirty="0">
              <a:solidFill>
                <a:srgbClr val="0000FF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6200"/>
            <a:ext cx="89916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300" b="1" dirty="0" smtClean="0"/>
              <a:t>Cyclone-Cyclone Interactions Through the Ocean Pathway </a:t>
            </a:r>
            <a:endParaRPr lang="en-US" sz="23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096" y="533399"/>
            <a:ext cx="4660304" cy="2819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530</TotalTime>
  <Words>279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49</cp:revision>
  <cp:lastPrinted>2011-05-11T17:30:12Z</cp:lastPrinted>
  <dcterms:created xsi:type="dcterms:W3CDTF">2012-10-05T18:57:41Z</dcterms:created>
  <dcterms:modified xsi:type="dcterms:W3CDTF">2014-10-23T18:18:38Z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