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7" r:id="rId2"/>
    <p:sldId id="25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9" d="100"/>
          <a:sy n="119" d="100"/>
        </p:scale>
        <p:origin x="-113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70D8B-22B4-C24A-9876-B0CA3045ADDC}" type="datetimeFigureOut">
              <a:rPr lang="en-US" smtClean="0"/>
              <a:t>9/25/15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97A8C9-755A-8249-9595-886C4DAF2F59}" type="slidenum">
              <a:rPr lang="en-US" smtClean="0"/>
              <a:t>‹#›</a:t>
            </a:fld>
            <a:endParaRPr lang="en-US"/>
          </a:p>
        </p:txBody>
      </p:sp>
    </p:spTree>
    <p:extLst>
      <p:ext uri="{BB962C8B-B14F-4D97-AF65-F5344CB8AC3E}">
        <p14:creationId xmlns:p14="http://schemas.microsoft.com/office/powerpoint/2010/main" val="38766721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 Id="rId3" Type="http://schemas.openxmlformats.org/officeDocument/2006/relationships/hyperlink" Target="mailto:evanskj@ornl.gov"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t>Contact: </a:t>
            </a:r>
            <a:r>
              <a:rPr lang="en-US" dirty="0"/>
              <a:t> Kate Evans </a:t>
            </a:r>
            <a:r>
              <a:rPr lang="en-US" dirty="0">
                <a:hlinkClick r:id="rId3"/>
              </a:rPr>
              <a:t>evanskj@ornl.gov</a:t>
            </a:r>
            <a:r>
              <a:rPr lang="en-US" dirty="0"/>
              <a:t>; Funded by BER/ASCR </a:t>
            </a:r>
            <a:r>
              <a:rPr lang="en-US" dirty="0" err="1"/>
              <a:t>SciDAC</a:t>
            </a:r>
            <a:r>
              <a:rPr lang="en-US" dirty="0"/>
              <a:t> 3 PISCEES project. S. Price, LANL, PI</a:t>
            </a:r>
          </a:p>
          <a:p>
            <a:endParaRPr lang="en-US" dirty="0"/>
          </a:p>
        </p:txBody>
      </p:sp>
      <p:sp>
        <p:nvSpPr>
          <p:cNvPr id="4" name="Slide Number Placeholder 3"/>
          <p:cNvSpPr>
            <a:spLocks noGrp="1"/>
          </p:cNvSpPr>
          <p:nvPr>
            <p:ph type="sldNum" sz="quarter" idx="10"/>
          </p:nvPr>
        </p:nvSpPr>
        <p:spPr/>
        <p:txBody>
          <a:bodyPr/>
          <a:lstStyle/>
          <a:p>
            <a:fld id="{2A4C499E-0E57-6E44-B184-384C814FFF57}" type="slidenum">
              <a:rPr lang="en-US" smtClean="0"/>
              <a:pPr/>
              <a:t>1</a:t>
            </a:fld>
            <a:endParaRPr lang="en-US"/>
          </a:p>
        </p:txBody>
      </p:sp>
    </p:spTree>
    <p:extLst>
      <p:ext uri="{BB962C8B-B14F-4D97-AF65-F5344CB8AC3E}">
        <p14:creationId xmlns:p14="http://schemas.microsoft.com/office/powerpoint/2010/main" val="2531416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a:p>
        </p:txBody>
      </p:sp>
      <p:sp>
        <p:nvSpPr>
          <p:cNvPr id="15363" name="Slide Number Placeholder 3"/>
          <p:cNvSpPr txBox="1">
            <a:spLocks noGrp="1"/>
          </p:cNvSpPr>
          <p:nvPr/>
        </p:nvSpPr>
        <p:spPr bwMode="auto">
          <a:xfrm>
            <a:off x="3883411" y="8685396"/>
            <a:ext cx="2973041" cy="457045"/>
          </a:xfrm>
          <a:prstGeom prst="rect">
            <a:avLst/>
          </a:prstGeom>
          <a:noFill/>
          <a:ln w="9525">
            <a:noFill/>
            <a:miter lim="800000"/>
            <a:headEnd/>
            <a:tailEnd/>
          </a:ln>
        </p:spPr>
        <p:txBody>
          <a:bodyPr lIns="90039" tIns="45019" rIns="90039" bIns="45019" anchor="b"/>
          <a:lstStyle/>
          <a:p>
            <a:pPr algn="r" defTabSz="900960" eaLnBrk="0" hangingPunct="0"/>
            <a:fld id="{CC75C1CE-B3C7-4E1B-B254-F041918EBDA5}" type="slidenum">
              <a:rPr lang="en-US" sz="1200"/>
              <a:pPr algn="r" defTabSz="900960" eaLnBrk="0" hangingPunct="0"/>
              <a:t>2</a:t>
            </a:fld>
            <a:endParaRPr lang="en-US" sz="1200" dirty="0"/>
          </a:p>
        </p:txBody>
      </p:sp>
    </p:spTree>
    <p:extLst>
      <p:ext uri="{BB962C8B-B14F-4D97-AF65-F5344CB8AC3E}">
        <p14:creationId xmlns:p14="http://schemas.microsoft.com/office/powerpoint/2010/main" val="294438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B4BCA9-DDD8-D148-9837-B3D7168CD21D}" type="datetimeFigureOut">
              <a:rPr lang="en-US" smtClean="0"/>
              <a:t>9/25/15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23225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4BCA9-DDD8-D148-9837-B3D7168CD21D}" type="datetimeFigureOut">
              <a:rPr lang="en-US" smtClean="0"/>
              <a:t>9/25/15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68631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4BCA9-DDD8-D148-9837-B3D7168CD21D}" type="datetimeFigureOut">
              <a:rPr lang="en-US" smtClean="0"/>
              <a:t>9/25/15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65315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4BCA9-DDD8-D148-9837-B3D7168CD21D}" type="datetimeFigureOut">
              <a:rPr lang="en-US" smtClean="0"/>
              <a:t>9/25/15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85169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B4BCA9-DDD8-D148-9837-B3D7168CD21D}" type="datetimeFigureOut">
              <a:rPr lang="en-US" smtClean="0"/>
              <a:t>9/25/15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41268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B4BCA9-DDD8-D148-9837-B3D7168CD21D}" type="datetimeFigureOut">
              <a:rPr lang="en-US" smtClean="0"/>
              <a:t>9/25/15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095911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B4BCA9-DDD8-D148-9837-B3D7168CD21D}" type="datetimeFigureOut">
              <a:rPr lang="en-US" smtClean="0"/>
              <a:t>9/25/15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7686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B4BCA9-DDD8-D148-9837-B3D7168CD21D}" type="datetimeFigureOut">
              <a:rPr lang="en-US" smtClean="0"/>
              <a:t>9/25/15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3027781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4BCA9-DDD8-D148-9837-B3D7168CD21D}" type="datetimeFigureOut">
              <a:rPr lang="en-US" smtClean="0"/>
              <a:t>9/25/15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225023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4BCA9-DDD8-D148-9837-B3D7168CD21D}" type="datetimeFigureOut">
              <a:rPr lang="en-US" smtClean="0"/>
              <a:t>9/25/15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82034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4BCA9-DDD8-D148-9837-B3D7168CD21D}" type="datetimeFigureOut">
              <a:rPr lang="en-US" smtClean="0"/>
              <a:t>9/25/15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DE9C5-5B83-F748-A24A-E5CDA9AA06F6}" type="slidenum">
              <a:rPr lang="en-US" smtClean="0"/>
              <a:t>‹#›</a:t>
            </a:fld>
            <a:endParaRPr lang="en-US"/>
          </a:p>
        </p:txBody>
      </p:sp>
    </p:spTree>
    <p:extLst>
      <p:ext uri="{BB962C8B-B14F-4D97-AF65-F5344CB8AC3E}">
        <p14:creationId xmlns:p14="http://schemas.microsoft.com/office/powerpoint/2010/main" val="17568569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4BCA9-DDD8-D148-9837-B3D7168CD21D}" type="datetimeFigureOut">
              <a:rPr lang="en-US" smtClean="0"/>
              <a:t>9/25/15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DE9C5-5B83-F748-A24A-E5CDA9AA06F6}" type="slidenum">
              <a:rPr lang="en-US" smtClean="0"/>
              <a:t>‹#›</a:t>
            </a:fld>
            <a:endParaRPr lang="en-US"/>
          </a:p>
        </p:txBody>
      </p:sp>
    </p:spTree>
    <p:extLst>
      <p:ext uri="{BB962C8B-B14F-4D97-AF65-F5344CB8AC3E}">
        <p14:creationId xmlns:p14="http://schemas.microsoft.com/office/powerpoint/2010/main" val="391889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ithub.com/LIVVkit/LIVVkit" TargetMode="Externa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png"/><Relationship Id="rId7" Type="http://schemas.openxmlformats.org/officeDocument/2006/relationships/hyperlink" Target="mailto:evanskj@ornl.gov"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mailto:evanskj@ornl.gov" TargetMode="External"/><Relationship Id="rId5" Type="http://schemas.openxmlformats.org/officeDocument/2006/relationships/image" Target="../media/image5.jpg"/><Relationship Id="rId6" Type="http://schemas.openxmlformats.org/officeDocument/2006/relationships/image" Target="../media/image6.jpeg"/><Relationship Id="rId7"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8281" y="222809"/>
            <a:ext cx="7120632" cy="787400"/>
          </a:xfrm>
        </p:spPr>
        <p:txBody>
          <a:bodyPr>
            <a:normAutofit fontScale="90000"/>
          </a:bodyPr>
          <a:lstStyle/>
          <a:p>
            <a:r>
              <a:rPr lang="en-US" sz="2800" dirty="0">
                <a:solidFill>
                  <a:srgbClr val="215D77"/>
                </a:solidFill>
                <a:latin typeface="Arial Black"/>
                <a:ea typeface="ＭＳ Ｐゴシック" charset="0"/>
                <a:cs typeface="Arial Black"/>
              </a:rPr>
              <a:t>Land Ice Verification and Validation </a:t>
            </a:r>
            <a:r>
              <a:rPr lang="en-US" sz="2800" dirty="0" smtClean="0">
                <a:solidFill>
                  <a:srgbClr val="215D77"/>
                </a:solidFill>
                <a:latin typeface="Arial Black"/>
                <a:ea typeface="ＭＳ Ｐゴシック" charset="0"/>
                <a:cs typeface="Arial Black"/>
              </a:rPr>
              <a:t>(LIVV) Kit</a:t>
            </a:r>
            <a:endParaRPr lang="en-US" sz="2800" dirty="0">
              <a:latin typeface="Arial Black"/>
              <a:cs typeface="Arial Black"/>
            </a:endParaRPr>
          </a:p>
        </p:txBody>
      </p:sp>
      <p:sp>
        <p:nvSpPr>
          <p:cNvPr id="7" name="TextBox 6"/>
          <p:cNvSpPr txBox="1"/>
          <p:nvPr/>
        </p:nvSpPr>
        <p:spPr>
          <a:xfrm>
            <a:off x="5589351" y="5869925"/>
            <a:ext cx="3478097" cy="954107"/>
          </a:xfrm>
          <a:prstGeom prst="rect">
            <a:avLst/>
          </a:prstGeom>
          <a:noFill/>
        </p:spPr>
        <p:txBody>
          <a:bodyPr wrap="square" rtlCol="0">
            <a:spAutoFit/>
          </a:bodyPr>
          <a:lstStyle/>
          <a:p>
            <a:pPr algn="ctr"/>
            <a:r>
              <a:rPr lang="en-US" sz="1400" dirty="0" smtClean="0"/>
              <a:t>Weak scaling behavior for a large dome- shaped test case. It shows that the scaling behavior of a new run fits within the previous range of performance for this case</a:t>
            </a:r>
          </a:p>
        </p:txBody>
      </p:sp>
      <p:sp>
        <p:nvSpPr>
          <p:cNvPr id="10" name="TextBox 9"/>
          <p:cNvSpPr txBox="1">
            <a:spLocks noChangeArrowheads="1"/>
          </p:cNvSpPr>
          <p:nvPr/>
        </p:nvSpPr>
        <p:spPr bwMode="auto">
          <a:xfrm>
            <a:off x="99313" y="1295240"/>
            <a:ext cx="5616160" cy="501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600" b="1" dirty="0" smtClean="0">
                <a:solidFill>
                  <a:srgbClr val="006600"/>
                </a:solidFill>
              </a:rPr>
              <a:t>Objective: </a:t>
            </a:r>
            <a:r>
              <a:rPr lang="en-US" sz="1600" dirty="0" smtClean="0"/>
              <a:t> Automated tool to evaluate ice sheet models</a:t>
            </a:r>
          </a:p>
          <a:p>
            <a:pPr eaLnBrk="1" hangingPunct="1"/>
            <a:r>
              <a:rPr lang="en-US" sz="1600" dirty="0" smtClean="0"/>
              <a:t>Release 1.0, </a:t>
            </a:r>
            <a:r>
              <a:rPr lang="en-US" sz="1600" dirty="0" smtClean="0">
                <a:hlinkClick r:id="rId3"/>
              </a:rPr>
              <a:t>https</a:t>
            </a:r>
            <a:r>
              <a:rPr lang="en-US" sz="1600" dirty="0">
                <a:hlinkClick r:id="rId3"/>
              </a:rPr>
              <a:t>://github.com/LIVVkit/</a:t>
            </a:r>
            <a:r>
              <a:rPr lang="en-US" sz="1600" dirty="0" smtClean="0">
                <a:hlinkClick r:id="rId3"/>
              </a:rPr>
              <a:t>LIVVkit</a:t>
            </a:r>
            <a:endParaRPr lang="en-US" sz="1600" dirty="0" smtClean="0"/>
          </a:p>
          <a:p>
            <a:pPr eaLnBrk="1" hangingPunct="1"/>
            <a:r>
              <a:rPr lang="en-US" sz="1600" dirty="0" smtClean="0"/>
              <a:t>July 15, 2015</a:t>
            </a:r>
          </a:p>
          <a:p>
            <a:pPr eaLnBrk="1" hangingPunct="1"/>
            <a:endParaRPr lang="en-US" sz="1600" dirty="0" smtClean="0"/>
          </a:p>
          <a:p>
            <a:pPr eaLnBrk="1" hangingPunct="1"/>
            <a:r>
              <a:rPr lang="en-US" sz="1600" b="1" dirty="0" smtClean="0">
                <a:solidFill>
                  <a:srgbClr val="006600"/>
                </a:solidFill>
              </a:rPr>
              <a:t>New Science: </a:t>
            </a:r>
          </a:p>
          <a:p>
            <a:pPr marL="285750" indent="-285750" eaLnBrk="1" hangingPunct="1">
              <a:buFont typeface="Arial" panose="020B0604020202020204" pitchFamily="34" charset="0"/>
              <a:buChar char="•"/>
            </a:pPr>
            <a:r>
              <a:rPr lang="en-US" sz="1600" dirty="0" smtClean="0"/>
              <a:t>Provides comprehensive comparisons for a suite of benchmark tests of the Community Ice Sheet </a:t>
            </a:r>
            <a:r>
              <a:rPr lang="en-US" sz="1600" dirty="0"/>
              <a:t>M</a:t>
            </a:r>
            <a:r>
              <a:rPr lang="en-US" sz="1600" dirty="0" smtClean="0"/>
              <a:t>odel</a:t>
            </a:r>
          </a:p>
          <a:p>
            <a:pPr marL="285750" indent="-285750" eaLnBrk="1" hangingPunct="1">
              <a:buFont typeface="Arial" panose="020B0604020202020204" pitchFamily="34" charset="0"/>
              <a:buChar char="•"/>
            </a:pPr>
            <a:r>
              <a:rPr lang="en-US" sz="1600" dirty="0" smtClean="0"/>
              <a:t>Tested on </a:t>
            </a:r>
            <a:r>
              <a:rPr lang="en-US" sz="1600" dirty="0"/>
              <a:t>desktop </a:t>
            </a:r>
            <a:r>
              <a:rPr lang="en-US" sz="1600" dirty="0" smtClean="0"/>
              <a:t>systems and Leadership </a:t>
            </a:r>
            <a:r>
              <a:rPr lang="en-US" sz="1600" dirty="0"/>
              <a:t>Class Computing </a:t>
            </a:r>
            <a:r>
              <a:rPr lang="en-US" sz="1600" dirty="0" smtClean="0"/>
              <a:t>Facilities</a:t>
            </a:r>
          </a:p>
          <a:p>
            <a:pPr marL="285750" indent="-285750" eaLnBrk="1" hangingPunct="1">
              <a:buFont typeface="Arial" panose="020B0604020202020204" pitchFamily="34" charset="0"/>
              <a:buChar char="•"/>
            </a:pPr>
            <a:r>
              <a:rPr lang="en-US" sz="1600" dirty="0" smtClean="0"/>
              <a:t>Generates a wealth of data and plots for a suite of test cases on a hierarchical webpage</a:t>
            </a:r>
          </a:p>
          <a:p>
            <a:pPr eaLnBrk="1" hangingPunct="1"/>
            <a:endParaRPr lang="en-US" sz="1600" dirty="0" smtClean="0"/>
          </a:p>
          <a:p>
            <a:pPr eaLnBrk="1" hangingPunct="1"/>
            <a:r>
              <a:rPr lang="en-US" sz="1600" b="1" dirty="0" smtClean="0">
                <a:solidFill>
                  <a:srgbClr val="006600"/>
                </a:solidFill>
              </a:rPr>
              <a:t>Significance </a:t>
            </a:r>
            <a:r>
              <a:rPr lang="en-US" sz="1600" dirty="0" smtClean="0"/>
              <a:t>  </a:t>
            </a:r>
          </a:p>
          <a:p>
            <a:pPr marL="285750" indent="-285750" eaLnBrk="1" hangingPunct="1">
              <a:buFont typeface="Arial" panose="020B0604020202020204" pitchFamily="34" charset="0"/>
              <a:buChar char="•"/>
            </a:pPr>
            <a:r>
              <a:rPr lang="en-US" sz="1600" dirty="0" smtClean="0"/>
              <a:t>First toolkit to comprehensively evaluate a continental scale ice sheet model </a:t>
            </a:r>
          </a:p>
          <a:p>
            <a:pPr marL="285750" indent="-285750" eaLnBrk="1" hangingPunct="1">
              <a:buFont typeface="Arial" panose="020B0604020202020204" pitchFamily="34" charset="0"/>
              <a:buChar char="•"/>
            </a:pPr>
            <a:r>
              <a:rPr lang="en-US" sz="1600" dirty="0" smtClean="0"/>
              <a:t>Supports The DOE BER Accelerated Climate Model for Energy land ice and coupled model development efforts</a:t>
            </a:r>
          </a:p>
          <a:p>
            <a:pPr marL="285750" indent="-285750" eaLnBrk="1" hangingPunct="1">
              <a:buFont typeface="Arial" panose="020B0604020202020204" pitchFamily="34" charset="0"/>
              <a:buChar char="•"/>
            </a:pPr>
            <a:r>
              <a:rPr lang="en-US" sz="1600" dirty="0" smtClean="0"/>
              <a:t>Provides novel, performance-based V&amp;V to detect </a:t>
            </a:r>
            <a:r>
              <a:rPr lang="en-US" sz="1600" dirty="0"/>
              <a:t>performance changes and </a:t>
            </a:r>
            <a:r>
              <a:rPr lang="en-US" sz="1600" dirty="0" smtClean="0"/>
              <a:t>provide a cost-benefit to code improvements </a:t>
            </a:r>
          </a:p>
        </p:txBody>
      </p:sp>
      <p:pic>
        <p:nvPicPr>
          <p:cNvPr id="3" name="Picture 2" descr="livvkit_icon.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165100"/>
            <a:ext cx="749300" cy="749300"/>
          </a:xfrm>
          <a:prstGeom prst="rect">
            <a:avLst/>
          </a:prstGeom>
        </p:spPr>
      </p:pic>
      <p:sp>
        <p:nvSpPr>
          <p:cNvPr id="8" name="TextBox 7"/>
          <p:cNvSpPr txBox="1"/>
          <p:nvPr/>
        </p:nvSpPr>
        <p:spPr>
          <a:xfrm>
            <a:off x="5073813" y="3066614"/>
            <a:ext cx="4070187" cy="523220"/>
          </a:xfrm>
          <a:prstGeom prst="rect">
            <a:avLst/>
          </a:prstGeom>
          <a:noFill/>
        </p:spPr>
        <p:txBody>
          <a:bodyPr wrap="square" rtlCol="0">
            <a:spAutoFit/>
          </a:bodyPr>
          <a:lstStyle/>
          <a:p>
            <a:pPr algn="ctr"/>
            <a:r>
              <a:rPr lang="en-US" sz="1400" dirty="0" smtClean="0"/>
              <a:t>Example output from a stream flow test case using </a:t>
            </a:r>
            <a:r>
              <a:rPr lang="en-US" sz="1400" dirty="0"/>
              <a:t>L</a:t>
            </a:r>
            <a:r>
              <a:rPr lang="en-US" sz="1400" dirty="0" smtClean="0"/>
              <a:t>IVV http</a:t>
            </a:r>
            <a:r>
              <a:rPr lang="en-US" sz="1400" dirty="0"/>
              <a:t>://acme-</a:t>
            </a:r>
            <a:r>
              <a:rPr lang="en-US" sz="1400" dirty="0" err="1"/>
              <a:t>climate.github.io</a:t>
            </a:r>
            <a:r>
              <a:rPr lang="en-US" sz="1400" dirty="0"/>
              <a:t>/LIVV/</a:t>
            </a:r>
            <a:endParaRPr lang="en-US" sz="1400" dirty="0" smtClean="0"/>
          </a:p>
        </p:txBody>
      </p:sp>
      <p:sp>
        <p:nvSpPr>
          <p:cNvPr id="15" name="TextBox 14"/>
          <p:cNvSpPr txBox="1"/>
          <p:nvPr/>
        </p:nvSpPr>
        <p:spPr>
          <a:xfrm>
            <a:off x="6999028" y="986228"/>
            <a:ext cx="184666" cy="369332"/>
          </a:xfrm>
          <a:prstGeom prst="rect">
            <a:avLst/>
          </a:prstGeom>
          <a:noFill/>
        </p:spPr>
        <p:txBody>
          <a:bodyPr wrap="none" rtlCol="0">
            <a:spAutoFit/>
          </a:bodyPr>
          <a:lstStyle/>
          <a:p>
            <a:endParaRPr lang="en-US" dirty="0"/>
          </a:p>
        </p:txBody>
      </p:sp>
      <p:pic>
        <p:nvPicPr>
          <p:cNvPr id="9" name="Picture 8" descr="stream.0025.p001.out.nc.velnorm.png"/>
          <p:cNvPicPr>
            <a:picLocks noChangeAspect="1"/>
          </p:cNvPicPr>
          <p:nvPr/>
        </p:nvPicPr>
        <p:blipFill rotWithShape="1">
          <a:blip r:embed="rId5">
            <a:extLst>
              <a:ext uri="{28A0092B-C50C-407E-A947-70E740481C1C}">
                <a14:useLocalDpi xmlns:a14="http://schemas.microsoft.com/office/drawing/2010/main" val="0"/>
              </a:ext>
            </a:extLst>
          </a:blip>
          <a:srcRect t="19766" b="28354"/>
          <a:stretch/>
        </p:blipFill>
        <p:spPr>
          <a:xfrm>
            <a:off x="5560055" y="1295240"/>
            <a:ext cx="3448464" cy="1789028"/>
          </a:xfrm>
          <a:prstGeom prst="rect">
            <a:avLst/>
          </a:prstGeom>
        </p:spPr>
      </p:pic>
      <p:pic>
        <p:nvPicPr>
          <p:cNvPr id="12" name="Picture 11" descr="Dome _scaling_weak.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09140" y="3542063"/>
            <a:ext cx="3149108" cy="2361830"/>
          </a:xfrm>
          <a:prstGeom prst="rect">
            <a:avLst/>
          </a:prstGeom>
        </p:spPr>
      </p:pic>
      <p:sp>
        <p:nvSpPr>
          <p:cNvPr id="16" name="TextBox 15"/>
          <p:cNvSpPr txBox="1"/>
          <p:nvPr/>
        </p:nvSpPr>
        <p:spPr>
          <a:xfrm>
            <a:off x="93119" y="6253161"/>
            <a:ext cx="5516021" cy="738664"/>
          </a:xfrm>
          <a:prstGeom prst="rect">
            <a:avLst/>
          </a:prstGeom>
          <a:noFill/>
        </p:spPr>
        <p:txBody>
          <a:bodyPr wrap="square" rtlCol="0">
            <a:spAutoFit/>
          </a:bodyPr>
          <a:lstStyle/>
          <a:p>
            <a:r>
              <a:rPr lang="en-US" sz="1400" b="1" dirty="0"/>
              <a:t>Contact: </a:t>
            </a:r>
            <a:r>
              <a:rPr lang="en-US" sz="1400" dirty="0"/>
              <a:t> Kate Evans </a:t>
            </a:r>
            <a:r>
              <a:rPr lang="en-US" sz="1400" dirty="0">
                <a:hlinkClick r:id="rId7"/>
              </a:rPr>
              <a:t>evanskj@ornl.gov</a:t>
            </a:r>
            <a:r>
              <a:rPr lang="en-US" sz="1400" dirty="0"/>
              <a:t>; Funded by BER/ASCR </a:t>
            </a:r>
            <a:r>
              <a:rPr lang="en-US" sz="1400" dirty="0" err="1" smtClean="0"/>
              <a:t>SciDAC</a:t>
            </a:r>
            <a:r>
              <a:rPr lang="en-US" sz="1400" dirty="0" smtClean="0"/>
              <a:t> </a:t>
            </a:r>
            <a:r>
              <a:rPr lang="en-US" sz="1400" dirty="0"/>
              <a:t>PISCEES project. </a:t>
            </a:r>
            <a:r>
              <a:rPr lang="en-US" sz="1400" dirty="0" smtClean="0"/>
              <a:t>Steve </a:t>
            </a:r>
            <a:r>
              <a:rPr lang="en-US" sz="1400" dirty="0"/>
              <a:t>Price, LANL, PI</a:t>
            </a:r>
          </a:p>
          <a:p>
            <a:endParaRPr lang="en-US" sz="1400" dirty="0"/>
          </a:p>
        </p:txBody>
      </p:sp>
    </p:spTree>
    <p:extLst>
      <p:ext uri="{BB962C8B-B14F-4D97-AF65-F5344CB8AC3E}">
        <p14:creationId xmlns:p14="http://schemas.microsoft.com/office/powerpoint/2010/main" val="345930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1829556" y="175382"/>
            <a:ext cx="6199322" cy="762000"/>
          </a:xfrm>
        </p:spPr>
        <p:txBody>
          <a:bodyPr>
            <a:noAutofit/>
          </a:bodyPr>
          <a:lstStyle/>
          <a:p>
            <a:r>
              <a:rPr lang="en-US" sz="2400" dirty="0">
                <a:solidFill>
                  <a:srgbClr val="215D77"/>
                </a:solidFill>
                <a:latin typeface="Arial Black"/>
                <a:ea typeface="ＭＳ Ｐゴシック" charset="0"/>
                <a:cs typeface="Arial Black"/>
              </a:rPr>
              <a:t>Land Ice Verification and Validation (LIVV) Kit</a:t>
            </a:r>
            <a:endParaRPr lang="en-US" sz="2400" b="1" dirty="0" smtClean="0">
              <a:solidFill>
                <a:srgbClr val="006600"/>
              </a:solidFill>
              <a:latin typeface="Arial"/>
              <a:cs typeface="Arial"/>
            </a:endParaRPr>
          </a:p>
        </p:txBody>
      </p:sp>
      <p:sp>
        <p:nvSpPr>
          <p:cNvPr id="14341" name="TextBox 14"/>
          <p:cNvSpPr txBox="1">
            <a:spLocks noChangeArrowheads="1"/>
          </p:cNvSpPr>
          <p:nvPr/>
        </p:nvSpPr>
        <p:spPr bwMode="auto">
          <a:xfrm>
            <a:off x="699118" y="957422"/>
            <a:ext cx="113043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Summary </a:t>
            </a:r>
            <a:endParaRPr lang="en-US" i="1" dirty="0">
              <a:solidFill>
                <a:srgbClr val="DA5500"/>
              </a:solidFill>
            </a:endParaRP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599" y="6246929"/>
            <a:ext cx="1571303" cy="483478"/>
          </a:xfrm>
          <a:prstGeom prst="rect">
            <a:avLst/>
          </a:prstGeom>
        </p:spPr>
      </p:pic>
      <p:sp>
        <p:nvSpPr>
          <p:cNvPr id="10" name="TextBox 9"/>
          <p:cNvSpPr txBox="1"/>
          <p:nvPr/>
        </p:nvSpPr>
        <p:spPr>
          <a:xfrm>
            <a:off x="156868" y="1306542"/>
            <a:ext cx="8886503" cy="4524316"/>
          </a:xfrm>
          <a:prstGeom prst="rect">
            <a:avLst/>
          </a:prstGeom>
          <a:noFill/>
        </p:spPr>
        <p:txBody>
          <a:bodyPr wrap="square" rtlCol="0">
            <a:spAutoFit/>
          </a:bodyPr>
          <a:lstStyle/>
          <a:p>
            <a:r>
              <a:rPr lang="en-US" sz="1600" dirty="0" smtClean="0"/>
              <a:t>Dynamic ice sheet models are a new component for Earth System Models such as DOE’s Accelerated Climate Model for Energy (ACME). As these ice sheet models are developed, it is challenging for the developer to easily test the code, both computationally and in comparison with measurements. To address this, DOE’s Predicting Ice Sheets and Climate Evolution of Extremes (PISCEES) </a:t>
            </a:r>
            <a:r>
              <a:rPr lang="en-US" sz="1600" dirty="0" err="1" smtClean="0"/>
              <a:t>SciDAC</a:t>
            </a:r>
            <a:r>
              <a:rPr lang="en-US" sz="1600" dirty="0" smtClean="0"/>
              <a:t> project has released the first automated capability to verify continental ice sheets models with an advanced and robust software capability, the Land Ice Verification and Validation kit, or </a:t>
            </a:r>
            <a:r>
              <a:rPr lang="en-US" sz="1600" dirty="0" err="1" smtClean="0"/>
              <a:t>LIVVkit</a:t>
            </a:r>
            <a:r>
              <a:rPr lang="en-US" sz="1600" dirty="0" smtClean="0"/>
              <a:t>, which has just been released for use by the broader ice-sheet community. </a:t>
            </a:r>
            <a:r>
              <a:rPr lang="en-US" sz="1600" dirty="0" smtClean="0"/>
              <a:t>This python, web-based software package is a comprehensive and extensible model testing framework, and it enables computational and climate scientists to quickly and easily verify model changes on multiple desktop and Leadership Class Computing platforms, document the changes quantitatively and graphically, and use the results to build confidence in the new, DOE-sponsored Community Ice Sheet (CISM) model. The performance aspect of LIVV allows users to quantitatively identify performance bugs as well as computational improvements and degradations as the model is developed. It includes scalability analysis </a:t>
            </a:r>
            <a:r>
              <a:rPr lang="en-US" sz="1600" dirty="0" smtClean="0"/>
              <a:t>(i.e. showing how well the model can be parallelized) </a:t>
            </a:r>
            <a:r>
              <a:rPr lang="en-US" sz="1600" dirty="0" smtClean="0"/>
              <a:t>for large problems. This first release allows model developers outside the DOE to utilize a continental-scale ice sheet evaluation capability, and it is the basis for future development for a comprehensive validation capability of stand-alone ice sheet and coupled Earth system models. This software package will enable faster development and going forward, provide increased confidence in an ice sheet model predictive capability. </a:t>
            </a:r>
            <a:endParaRPr lang="en-US" sz="1600" dirty="0"/>
          </a:p>
        </p:txBody>
      </p:sp>
      <p:sp>
        <p:nvSpPr>
          <p:cNvPr id="9" name="TextBox 8"/>
          <p:cNvSpPr txBox="1"/>
          <p:nvPr/>
        </p:nvSpPr>
        <p:spPr>
          <a:xfrm>
            <a:off x="400997" y="5830858"/>
            <a:ext cx="8915400" cy="523220"/>
          </a:xfrm>
          <a:prstGeom prst="rect">
            <a:avLst/>
          </a:prstGeom>
          <a:noFill/>
        </p:spPr>
        <p:txBody>
          <a:bodyPr wrap="square" rtlCol="0">
            <a:spAutoFit/>
          </a:bodyPr>
          <a:lstStyle/>
          <a:p>
            <a:r>
              <a:rPr lang="en-US" sz="1400" b="1" dirty="0"/>
              <a:t>Contact: </a:t>
            </a:r>
            <a:r>
              <a:rPr lang="en-US" sz="1400" dirty="0"/>
              <a:t> Kate Evans </a:t>
            </a:r>
            <a:r>
              <a:rPr lang="en-US" sz="1400" dirty="0">
                <a:hlinkClick r:id="rId4"/>
              </a:rPr>
              <a:t>evanskj@ornl.gov</a:t>
            </a:r>
            <a:r>
              <a:rPr lang="en-US" sz="1400" dirty="0"/>
              <a:t>; Funded by BER/ASCR </a:t>
            </a:r>
            <a:r>
              <a:rPr lang="en-US" sz="1400" dirty="0" err="1" smtClean="0"/>
              <a:t>SciDAC</a:t>
            </a:r>
            <a:r>
              <a:rPr lang="en-US" sz="1400" dirty="0" smtClean="0"/>
              <a:t> </a:t>
            </a:r>
            <a:r>
              <a:rPr lang="en-US" sz="1400" dirty="0"/>
              <a:t>PISCEES project. </a:t>
            </a:r>
            <a:r>
              <a:rPr lang="en-US" sz="1400" dirty="0" smtClean="0"/>
              <a:t>Steve </a:t>
            </a:r>
            <a:r>
              <a:rPr lang="en-US" sz="1400" dirty="0"/>
              <a:t>Price, LANL, PI</a:t>
            </a:r>
          </a:p>
          <a:p>
            <a:endParaRPr lang="en-US" sz="1400" dirty="0"/>
          </a:p>
        </p:txBody>
      </p:sp>
      <p:pic>
        <p:nvPicPr>
          <p:cNvPr id="12" name="Picture 11" descr="LANL_logo.jpg"/>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5982979" y="6203138"/>
            <a:ext cx="1445995" cy="527269"/>
          </a:xfrm>
          <a:prstGeom prst="rect">
            <a:avLst/>
          </a:prstGeom>
        </p:spPr>
      </p:pic>
      <p:pic>
        <p:nvPicPr>
          <p:cNvPr id="13" name="Picture 12" descr="Scidac.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399" y="6144490"/>
            <a:ext cx="2378367" cy="713510"/>
          </a:xfrm>
          <a:prstGeom prst="rect">
            <a:avLst/>
          </a:prstGeom>
        </p:spPr>
      </p:pic>
      <p:pic>
        <p:nvPicPr>
          <p:cNvPr id="11" name="Picture 10" descr="livvkit_icon.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8600" y="188082"/>
            <a:ext cx="749300" cy="749300"/>
          </a:xfrm>
          <a:prstGeom prst="rect">
            <a:avLst/>
          </a:prstGeom>
        </p:spPr>
      </p:pic>
    </p:spTree>
    <p:extLst>
      <p:ext uri="{BB962C8B-B14F-4D97-AF65-F5344CB8AC3E}">
        <p14:creationId xmlns:p14="http://schemas.microsoft.com/office/powerpoint/2010/main" val="42452841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TotalTime>
  <Words>560</Words>
  <Application>Microsoft Macintosh PowerPoint</Application>
  <PresentationFormat>On-screen Show (4:3)</PresentationFormat>
  <Paragraphs>24</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Land Ice Verification and Validation (LIVV) Kit</vt:lpstr>
      <vt:lpstr>Land Ice Verification and Validation (LIVV) Kit</vt:lpstr>
    </vt:vector>
  </TitlesOfParts>
  <Company>ORNL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Ice Verification and Validation (LIVV) Kit</dc:title>
  <dc:creator>Evans, Katherine J.</dc:creator>
  <cp:lastModifiedBy>Evans, Katherine J.</cp:lastModifiedBy>
  <cp:revision>12</cp:revision>
  <dcterms:created xsi:type="dcterms:W3CDTF">2015-07-23T14:40:58Z</dcterms:created>
  <dcterms:modified xsi:type="dcterms:W3CDTF">2015-09-25T14:07:18Z</dcterms:modified>
</cp:coreProperties>
</file>