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5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E47583-429D-4560-840F-70F545DCFED4}" type="datetimeFigureOut">
              <a:rPr lang="en-US" smtClean="0"/>
              <a:t>1/28/2016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9079BD-B83C-49C6-B39D-4187BDC73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476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30766" indent="-281064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24255" indent="-224851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573957" indent="-224851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23659" indent="-224851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473361" indent="-22485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23062" indent="-22485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372764" indent="-22485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22466" indent="-22485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DE456FD2-B64B-DD4B-BF2B-4F12EFD6CF7A}" type="slidenum">
              <a:rPr lang="en-US"/>
              <a:pPr eaLnBrk="1" hangingPunct="1"/>
              <a:t>1</a:t>
            </a:fld>
            <a:endParaRPr 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z="1000" dirty="0">
                <a:latin typeface="Calibri" charset="0"/>
              </a:rPr>
              <a:t>http</a:t>
            </a:r>
            <a:r>
              <a:rPr lang="en-US" sz="1000">
                <a:latin typeface="Calibri" charset="0"/>
              </a:rPr>
              <a:t>://www.pnnl.gov/science/highlights/highlights.asp?division=749</a:t>
            </a:r>
            <a:endParaRPr lang="en-US" sz="1000" dirty="0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3374792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24DAE1B4-F1E7-D345-98BD-E3222F1EC52B}" type="datetimeFigureOut">
              <a:rPr lang="en-US"/>
              <a:pPr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696CF42C-33B0-1748-86A8-BF5AF8A3448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903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endParaRPr lang="en-US" sz="160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400" y="1143000"/>
            <a:ext cx="35814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latin typeface="Calibri" pitchFamily="34" charset="0"/>
                <a:ea typeface="+mn-ea"/>
                <a:cs typeface="Arial" pitchFamily="34" charset="0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latin typeface="Calibri" pitchFamily="34" charset="0"/>
                <a:cs typeface="Arial" pitchFamily="34" charset="0"/>
              </a:rPr>
              <a:t>Find impact of spatial scales on modeling land-use in PNNL’s Global Change Assessment Model (GCAM</a:t>
            </a:r>
            <a:r>
              <a:rPr lang="en-US" sz="1600" dirty="0" smtClean="0">
                <a:latin typeface="Calibri" pitchFamily="34" charset="0"/>
                <a:cs typeface="Arial" pitchFamily="34" charset="0"/>
              </a:rPr>
              <a:t>), an integrated </a:t>
            </a:r>
            <a:r>
              <a:rPr lang="en-US" sz="1600" dirty="0">
                <a:latin typeface="Calibri" pitchFamily="34" charset="0"/>
                <a:cs typeface="Arial" pitchFamily="34" charset="0"/>
              </a:rPr>
              <a:t>assessment </a:t>
            </a:r>
            <a:r>
              <a:rPr lang="en-US" sz="1600" dirty="0" smtClean="0">
                <a:latin typeface="Calibri" pitchFamily="34" charset="0"/>
                <a:cs typeface="Arial" pitchFamily="34" charset="0"/>
              </a:rPr>
              <a:t>model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cs typeface="Arial" pitchFamily="34" charset="0"/>
              </a:rPr>
              <a:t>Quantify </a:t>
            </a:r>
            <a:r>
              <a:rPr lang="en-US" sz="1600" dirty="0">
                <a:latin typeface="Calibri" pitchFamily="34" charset="0"/>
                <a:cs typeface="Arial" pitchFamily="34" charset="0"/>
              </a:rPr>
              <a:t>and </a:t>
            </a:r>
            <a:r>
              <a:rPr lang="en-US" sz="1600" dirty="0" smtClean="0">
                <a:latin typeface="Calibri" pitchFamily="34" charset="0"/>
                <a:cs typeface="Arial" pitchFamily="34" charset="0"/>
              </a:rPr>
              <a:t>visualize land-use </a:t>
            </a:r>
            <a:r>
              <a:rPr lang="en-US" sz="1600" dirty="0">
                <a:latin typeface="Calibri" pitchFamily="34" charset="0"/>
                <a:cs typeface="Arial" pitchFamily="34" charset="0"/>
              </a:rPr>
              <a:t>responses across a range of modeled </a:t>
            </a:r>
            <a:r>
              <a:rPr lang="en-US" sz="1600" dirty="0" smtClean="0">
                <a:latin typeface="Calibri" pitchFamily="34" charset="0"/>
                <a:cs typeface="Arial" pitchFamily="34" charset="0"/>
              </a:rPr>
              <a:t>drivers using a new analysis technique</a:t>
            </a:r>
            <a:endParaRPr lang="en-US" sz="1600" dirty="0">
              <a:latin typeface="Calibri" pitchFamily="34" charset="0"/>
              <a:ea typeface="+mn-ea"/>
              <a:cs typeface="Arial" pitchFamily="34" charset="0"/>
            </a:endParaRPr>
          </a:p>
          <a:p>
            <a:pPr marL="231775" indent="-231775" algn="ctr">
              <a:spcBef>
                <a:spcPts val="1200"/>
              </a:spcBef>
              <a:defRPr/>
            </a:pPr>
            <a:r>
              <a:rPr lang="en-US" b="1" dirty="0">
                <a:latin typeface="Calibri" pitchFamily="34" charset="0"/>
                <a:ea typeface="+mn-ea"/>
                <a:cs typeface="Arial" pitchFamily="34" charset="0"/>
              </a:rPr>
              <a:t>Approach</a:t>
            </a:r>
            <a:endParaRPr lang="en-US" sz="1600" b="1" dirty="0">
              <a:latin typeface="Calibri" pitchFamily="34" charset="0"/>
              <a:ea typeface="+mn-ea"/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Process land-use data in Midwestern U.S. pilot region at three different spatial scales</a:t>
            </a:r>
            <a:endParaRPr lang="en-US" sz="1600" dirty="0">
              <a:latin typeface="Calibri" pitchFamily="34" charset="0"/>
              <a:ea typeface="+mn-ea"/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Analyze scale-related responses in scenarios in GCAM</a:t>
            </a:r>
            <a:endParaRPr lang="en-US" sz="1600" dirty="0">
              <a:latin typeface="Calibri" pitchFamily="34" charset="0"/>
              <a:ea typeface="+mn-ea"/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Apply non-metric, multi-dimensional scaling (NMDS) to quantify and visualize responses across all modeled land-use types</a:t>
            </a:r>
            <a:endParaRPr lang="en-US" sz="1600" dirty="0">
              <a:latin typeface="Calibri" pitchFamily="34" charset="0"/>
              <a:ea typeface="+mn-ea"/>
              <a:cs typeface="Arial" pitchFamily="34" charset="0"/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" y="112713"/>
            <a:ext cx="86106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3000" b="1" dirty="0" smtClean="0">
                <a:latin typeface="+mn-lt"/>
                <a:ea typeface="+mn-ea"/>
                <a:cs typeface="Arial" pitchFamily="34" charset="0"/>
              </a:rPr>
              <a:t>Application of Multi-Variate Statistical Methods to Land-Use Modeling Expands the Scope of Analysis</a:t>
            </a:r>
            <a:endParaRPr lang="en-US" sz="3000" b="1" dirty="0"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228600" y="6381690"/>
            <a:ext cx="8686800" cy="4001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000" dirty="0" smtClean="0">
                <a:latin typeface="+mn-lt"/>
              </a:rPr>
              <a:t>Kyle P, AM Thomson, MA Wise, </a:t>
            </a:r>
            <a:r>
              <a:rPr lang="en-US" sz="1000" dirty="0">
                <a:latin typeface="+mn-lt"/>
              </a:rPr>
              <a:t>and </a:t>
            </a:r>
            <a:r>
              <a:rPr lang="en-US" sz="1000" dirty="0" smtClean="0">
                <a:latin typeface="+mn-lt"/>
              </a:rPr>
              <a:t>X Zhang. 2015. </a:t>
            </a:r>
            <a:r>
              <a:rPr lang="ja-JP" altLang="en-US" sz="1000" dirty="0" smtClean="0">
                <a:latin typeface="+mn-lt"/>
              </a:rPr>
              <a:t>“</a:t>
            </a:r>
            <a:r>
              <a:rPr lang="en-US" sz="1000" dirty="0" smtClean="0">
                <a:latin typeface="+mn-lt"/>
              </a:rPr>
              <a:t>Assessment of the Importance of Spatial Scale in Long-Term Land Use Modeling of the Midwestern United States.</a:t>
            </a:r>
            <a:r>
              <a:rPr lang="ja-JP" altLang="en-US" sz="1000" dirty="0" smtClean="0">
                <a:latin typeface="+mn-lt"/>
              </a:rPr>
              <a:t>”</a:t>
            </a:r>
            <a:r>
              <a:rPr lang="en-US" sz="1000" dirty="0" smtClean="0">
                <a:latin typeface="+mn-lt"/>
              </a:rPr>
              <a:t> </a:t>
            </a:r>
            <a:r>
              <a:rPr lang="en-US" sz="1000" i="1" dirty="0" smtClean="0">
                <a:latin typeface="+mn-lt"/>
              </a:rPr>
              <a:t>Environmental Modelling and Software, in press.</a:t>
            </a:r>
            <a:r>
              <a:rPr lang="en-US" sz="1000" dirty="0" smtClean="0">
                <a:latin typeface="+mn-lt"/>
              </a:rPr>
              <a:t> DOI: 10.1016/j.envsoft.2015.06.006.</a:t>
            </a:r>
            <a:endParaRPr lang="en-US" sz="1000" dirty="0">
              <a:latin typeface="+mn-lt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7391400" y="1295400"/>
            <a:ext cx="16764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b="1" dirty="0" smtClean="0">
                <a:solidFill>
                  <a:srgbClr val="0000FF"/>
                </a:solidFill>
                <a:latin typeface="Arial" charset="0"/>
              </a:rPr>
              <a:t>Differences in land allocation by 8 land-use types, 14 states, and any number of scenarios or time periods are collapsed into two-dimensional coordinate planes for analysis </a:t>
            </a:r>
            <a:endParaRPr lang="en-US" sz="1200" b="1" dirty="0">
              <a:solidFill>
                <a:srgbClr val="0000FF"/>
              </a:solidFill>
              <a:latin typeface="Arial" charset="0"/>
            </a:endParaRPr>
          </a:p>
        </p:txBody>
      </p:sp>
      <p:pic>
        <p:nvPicPr>
          <p:cNvPr id="3" name="Picture 2" descr="NMDS_land_state_2050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8891" y="1066799"/>
            <a:ext cx="3352801" cy="3352801"/>
          </a:xfrm>
          <a:prstGeom prst="rect">
            <a:avLst/>
          </a:prstGeom>
        </p:spPr>
      </p:pic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3886200" y="4343400"/>
            <a:ext cx="50292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1313" indent="-287338" algn="ctr">
              <a:spcBef>
                <a:spcPct val="15000"/>
              </a:spcBef>
              <a:tabLst>
                <a:tab pos="338138" algn="l"/>
              </a:tabLst>
            </a:pPr>
            <a:r>
              <a:rPr lang="en-US" b="1" dirty="0"/>
              <a:t>Impact</a:t>
            </a:r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/>
              <a:t>The research found that Midwestern U.S. states are </a:t>
            </a:r>
            <a:r>
              <a:rPr lang="en-US" sz="1600" dirty="0" smtClean="0"/>
              <a:t>an </a:t>
            </a:r>
            <a:r>
              <a:rPr lang="en-US" sz="1600" dirty="0"/>
              <a:t>appropriate size for GCAM land-use </a:t>
            </a:r>
            <a:r>
              <a:rPr lang="en-US" sz="1600" dirty="0" smtClean="0"/>
              <a:t>regions</a:t>
            </a:r>
            <a:endParaRPr lang="en-US" sz="1600" dirty="0"/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 smtClean="0"/>
              <a:t>The NMDS method captures land-use responses across a set of regions and land-use types in a more complete and succinct fashion than analysis focused on individual regions or land-use types</a:t>
            </a:r>
          </a:p>
        </p:txBody>
      </p:sp>
    </p:spTree>
    <p:extLst>
      <p:ext uri="{BB962C8B-B14F-4D97-AF65-F5344CB8AC3E}">
        <p14:creationId xmlns:p14="http://schemas.microsoft.com/office/powerpoint/2010/main" val="90225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>Kyle-LandUseModelingMethods-EMS-Sept2015f</Presentation>
    <Funding xmlns="98b00cf3-a6ce-40de-8923-f140beb786e9">PRIMA
IAR (RIAM)</Funding>
    <SlideDescrip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C14D0D8-EA20-499B-8037-153D0FDDC9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AC57E86-0F5F-4088-8501-2529DB15EDE4}">
  <ds:schemaRefs>
    <ds:schemaRef ds:uri="http://purl.org/dc/dcmitype/"/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microsoft.com/sharepoint/v3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98b00cf3-a6ce-40de-8923-f140beb786e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DOE-Sample-Slide-Highlights-Template.pot</Template>
  <TotalTime>937</TotalTime>
  <Words>217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Kyle-LandUseModelingMethods-EMS-Sept2015f</dc:title>
  <dc:creator>JOvink</dc:creator>
  <cp:lastModifiedBy>test</cp:lastModifiedBy>
  <cp:revision>17</cp:revision>
  <cp:lastPrinted>2011-05-11T17:30:12Z</cp:lastPrinted>
  <dcterms:created xsi:type="dcterms:W3CDTF">2012-10-05T18:57:41Z</dcterms:created>
  <dcterms:modified xsi:type="dcterms:W3CDTF">2016-01-28T18:05:15Z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EP6D6TSR2XSE-15-9</vt:lpwstr>
  </property>
  <property fmtid="{D5CDD505-2E9C-101B-9397-08002B2CF9AE}" pid="3" name="_dlc_DocIdItemGuid">
    <vt:lpwstr>911fad3e-52e2-4c13-bee4-bc40eaf09e24</vt:lpwstr>
  </property>
  <property fmtid="{D5CDD505-2E9C-101B-9397-08002B2CF9AE}" pid="4" name="_dlc_DocIdUrl">
    <vt:lpwstr>https://collaborate.pnl.gov/projects/asgc/research_highlights/_layouts/DocIdRedir.aspx?ID=EP6D6TSR2XSE-15-9, EP6D6TSR2XSE-15-9</vt:lpwstr>
  </property>
  <property fmtid="{D5CDD505-2E9C-101B-9397-08002B2CF9AE}" pid="5" name="Highlight">
    <vt:lpwstr/>
  </property>
  <property fmtid="{D5CDD505-2E9C-101B-9397-08002B2CF9AE}" pid="6" name="FY">
    <vt:lpwstr/>
  </property>
  <property fmtid="{D5CDD505-2E9C-101B-9397-08002B2CF9AE}" pid="7" name="Funding">
    <vt:lpwstr>PRIMA_x000d_
IAR (RIAM)</vt:lpwstr>
  </property>
  <property fmtid="{D5CDD505-2E9C-101B-9397-08002B2CF9AE}" pid="8" name="ContentTypeId">
    <vt:lpwstr>0x010100A22E315B1F3C42B49A0E90D2F9AB5AB100A3ADA40348D53C4EA114B46FA9468BEB</vt:lpwstr>
  </property>
  <property fmtid="{D5CDD505-2E9C-101B-9397-08002B2CF9AE}" pid="9" name="ContentType">
    <vt:lpwstr>Slide</vt:lpwstr>
  </property>
  <property fmtid="{D5CDD505-2E9C-101B-9397-08002B2CF9AE}" pid="10" name="Presentation">
    <vt:lpwstr>Kyle-LandUseModelingMethods-EMS-Sept2015f</vt:lpwstr>
  </property>
  <property fmtid="{D5CDD505-2E9C-101B-9397-08002B2CF9AE}" pid="11" name="SlideDescription">
    <vt:lpwstr/>
  </property>
</Properties>
</file>