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8" r:id="rId2"/>
  </p:sldMasterIdLst>
  <p:notesMasterIdLst>
    <p:notesMasterId r:id="rId5"/>
  </p:notesMasterIdLst>
  <p:handoutMasterIdLst>
    <p:handoutMasterId r:id="rId6"/>
  </p:handoutMasterIdLst>
  <p:sldIdLst>
    <p:sldId id="375" r:id="rId3"/>
    <p:sldId id="376" r:id="rId4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0000FF"/>
    <a:srgbClr val="990099"/>
    <a:srgbClr val="FFCCCC"/>
    <a:srgbClr val="FF5050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2821" autoAdjust="0"/>
    <p:restoredTop sz="96218" autoAdjust="0"/>
  </p:normalViewPr>
  <p:slideViewPr>
    <p:cSldViewPr>
      <p:cViewPr>
        <p:scale>
          <a:sx n="100" d="100"/>
          <a:sy n="100" d="100"/>
        </p:scale>
        <p:origin x="3496" y="8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49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134" y="0"/>
            <a:ext cx="3038648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0FC52E-3DE0-4D0F-8301-0C9D53841A51}" type="datetimeFigureOut">
              <a:rPr lang="en-US" smtClean="0"/>
              <a:pPr/>
              <a:t>10/6/16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378"/>
            <a:ext cx="3038649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134" y="8772378"/>
            <a:ext cx="3038648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E448C2-0687-4275-B9E0-F547EFE71A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5764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37840" cy="46180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1"/>
            <a:ext cx="3037840" cy="46180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7CE99966-166F-4CB6-A8BA-06A15B56D167}" type="datetimeFigureOut">
              <a:rPr lang="en-US" smtClean="0"/>
              <a:pPr/>
              <a:t>10/6/16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21212" cy="3465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387136"/>
            <a:ext cx="5608320" cy="4156234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772670"/>
            <a:ext cx="3037840" cy="46180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772670"/>
            <a:ext cx="3037840" cy="46180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6E59C07E-BA73-4694-B393-5A21F42E0F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842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sz="1100" dirty="0" smtClean="0"/>
          </a:p>
        </p:txBody>
      </p:sp>
      <p:sp>
        <p:nvSpPr>
          <p:cNvPr id="15363" name="Slide Number Placeholder 3"/>
          <p:cNvSpPr txBox="1">
            <a:spLocks noGrp="1"/>
          </p:cNvSpPr>
          <p:nvPr/>
        </p:nvSpPr>
        <p:spPr bwMode="auto">
          <a:xfrm>
            <a:off x="3969708" y="8772853"/>
            <a:ext cx="3039109" cy="461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9" tIns="45709" rIns="91419" bIns="45709" anchor="b"/>
          <a:lstStyle/>
          <a:p>
            <a:pPr algn="r" defTabSz="914773" eaLnBrk="0" hangingPunct="0"/>
            <a:fld id="{CC75C1CE-B3C7-4E1B-B254-F041918EBDA5}" type="slidenum">
              <a:rPr lang="en-US" sz="1200"/>
              <a:pPr algn="r" defTabSz="914773" eaLnBrk="0" hangingPunct="0"/>
              <a:t>1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05976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100" dirty="0" smtClean="0"/>
              <a:t>Location parameter: indicates</a:t>
            </a:r>
            <a:r>
              <a:rPr lang="en-US" sz="1100" baseline="0" dirty="0" smtClean="0"/>
              <a:t> the position of the distribution of extremes from the origin (.</a:t>
            </a:r>
            <a:r>
              <a:rPr lang="en-US" sz="1100" baseline="0" dirty="0" err="1" smtClean="0"/>
              <a:t>i.e</a:t>
            </a:r>
            <a:r>
              <a:rPr lang="en-US" sz="1100" baseline="0" dirty="0" smtClean="0"/>
              <a:t> the change in location parameter implies a shift in the distribution </a:t>
            </a:r>
            <a:r>
              <a:rPr lang="en-US" sz="1100" baseline="0" smtClean="0"/>
              <a:t>of values).</a:t>
            </a:r>
            <a:endParaRPr lang="en-US" sz="1100" dirty="0" smtClean="0"/>
          </a:p>
        </p:txBody>
      </p:sp>
      <p:sp>
        <p:nvSpPr>
          <p:cNvPr id="15363" name="Slide Number Placeholder 3"/>
          <p:cNvSpPr txBox="1">
            <a:spLocks noGrp="1"/>
          </p:cNvSpPr>
          <p:nvPr/>
        </p:nvSpPr>
        <p:spPr bwMode="auto">
          <a:xfrm>
            <a:off x="3969708" y="8772853"/>
            <a:ext cx="3039109" cy="461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9" tIns="45709" rIns="91419" bIns="45709" anchor="b"/>
          <a:lstStyle/>
          <a:p>
            <a:pPr algn="r" defTabSz="914773" eaLnBrk="0" hangingPunct="0"/>
            <a:fld id="{CC75C1CE-B3C7-4E1B-B254-F041918EBDA5}" type="slidenum">
              <a:rPr lang="en-US" sz="1200"/>
              <a:pPr algn="r" defTabSz="914773" eaLnBrk="0" hangingPunct="0"/>
              <a:t>2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64344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04800" y="6248400"/>
            <a:ext cx="26670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5" name="Picture 8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04800"/>
            <a:ext cx="53340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Title 6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200" b="1">
                <a:solidFill>
                  <a:srgbClr val="146737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Applied Mathematics - Landsberg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E50CC-E570-4C4C-A87C-24787CB3A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53E6-1F5D-4526-8E17-6D67AD6AE10F}" type="datetimeFigureOut">
              <a:rPr lang="en-US" smtClean="0"/>
              <a:t>10/6/16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083-F30B-46F2-B7EF-12181F5E3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38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53E6-1F5D-4526-8E17-6D67AD6AE10F}" type="datetimeFigureOut">
              <a:rPr lang="en-US" smtClean="0"/>
              <a:t>10/6/16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083-F30B-46F2-B7EF-12181F5E3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737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53E6-1F5D-4526-8E17-6D67AD6AE10F}" type="datetimeFigureOut">
              <a:rPr lang="en-US" smtClean="0"/>
              <a:t>10/6/16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083-F30B-46F2-B7EF-12181F5E3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0534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53E6-1F5D-4526-8E17-6D67AD6AE10F}" type="datetimeFigureOut">
              <a:rPr lang="en-US" smtClean="0"/>
              <a:t>10/6/16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083-F30B-46F2-B7EF-12181F5E3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224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2B88B2-92F3-4A93-A1FC-ABA76BF7AB12}" type="datetimeFigureOut">
              <a:rPr lang="en-US" smtClean="0"/>
              <a:pPr/>
              <a:t>10/6/16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A8B6E-C3EC-42ED-98A3-18B8EA37CE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53E6-1F5D-4526-8E17-6D67AD6AE10F}" type="datetimeFigureOut">
              <a:rPr lang="en-US" smtClean="0"/>
              <a:t>10/6/16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083-F30B-46F2-B7EF-12181F5E3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833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53E6-1F5D-4526-8E17-6D67AD6AE10F}" type="datetimeFigureOut">
              <a:rPr lang="en-US" smtClean="0"/>
              <a:t>10/6/16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083-F30B-46F2-B7EF-12181F5E3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527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53E6-1F5D-4526-8E17-6D67AD6AE10F}" type="datetimeFigureOut">
              <a:rPr lang="en-US" smtClean="0"/>
              <a:t>10/6/16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083-F30B-46F2-B7EF-12181F5E3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173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53E6-1F5D-4526-8E17-6D67AD6AE10F}" type="datetimeFigureOut">
              <a:rPr lang="en-US" smtClean="0"/>
              <a:t>10/6/16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083-F30B-46F2-B7EF-12181F5E3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180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53E6-1F5D-4526-8E17-6D67AD6AE10F}" type="datetimeFigureOut">
              <a:rPr lang="en-US" smtClean="0"/>
              <a:t>10/6/16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083-F30B-46F2-B7EF-12181F5E3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932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53E6-1F5D-4526-8E17-6D67AD6AE10F}" type="datetimeFigureOut">
              <a:rPr lang="en-US" smtClean="0"/>
              <a:t>10/6/16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083-F30B-46F2-B7EF-12181F5E3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94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53E6-1F5D-4526-8E17-6D67AD6AE10F}" type="datetimeFigureOut">
              <a:rPr lang="en-US" smtClean="0"/>
              <a:t>10/6/16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083-F30B-46F2-B7EF-12181F5E3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959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5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3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2" Type="http://schemas.openxmlformats.org/officeDocument/2006/relationships/slideLayout" Target="../slideLayouts/slideLayout4.xml"/><Relationship Id="rId3" Type="http://schemas.openxmlformats.org/officeDocument/2006/relationships/slideLayout" Target="../slideLayouts/slideLayout5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slideLayout" Target="../slideLayouts/slideLayout8.xml"/><Relationship Id="rId7" Type="http://schemas.openxmlformats.org/officeDocument/2006/relationships/slideLayout" Target="../slideLayouts/slideLayout9.xml"/><Relationship Id="rId8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25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33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Applied Mathematics - Landsberg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588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F8A97BA-DB9B-4291-87AE-AF89EA7F18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0" name="Picture 9" descr="horizontal-logo-green-text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6354763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053E6-1F5D-4526-8E17-6D67AD6AE10F}" type="datetimeFigureOut">
              <a:rPr lang="en-US" smtClean="0"/>
              <a:t>10/6/16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B0083-F30B-46F2-B7EF-12181F5E391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9" descr="horizontal-logo-green-text.jp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57200" y="6354763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8604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hyperlink" Target="http://dx.doi.org/10.1002/2015GL064559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338" name="Straight Connector 8"/>
          <p:cNvCxnSpPr>
            <a:cxnSpLocks noChangeShapeType="1"/>
          </p:cNvCxnSpPr>
          <p:nvPr/>
        </p:nvCxnSpPr>
        <p:spPr bwMode="auto">
          <a:xfrm flipV="1">
            <a:off x="76200" y="3124200"/>
            <a:ext cx="8915400" cy="11668"/>
          </a:xfrm>
          <a:prstGeom prst="line">
            <a:avLst/>
          </a:prstGeom>
          <a:noFill/>
          <a:ln w="25400" algn="ctr">
            <a:solidFill>
              <a:srgbClr val="F9B074"/>
            </a:solidFill>
            <a:round/>
            <a:headEnd/>
            <a:tailEnd/>
          </a:ln>
        </p:spPr>
      </p:cxnSp>
      <p:cxnSp>
        <p:nvCxnSpPr>
          <p:cNvPr id="14339" name="Straight Connector 20"/>
          <p:cNvCxnSpPr>
            <a:cxnSpLocks noChangeShapeType="1"/>
          </p:cNvCxnSpPr>
          <p:nvPr/>
        </p:nvCxnSpPr>
        <p:spPr bwMode="auto">
          <a:xfrm>
            <a:off x="4533900" y="838200"/>
            <a:ext cx="0" cy="2209800"/>
          </a:xfrm>
          <a:prstGeom prst="line">
            <a:avLst/>
          </a:prstGeom>
          <a:noFill/>
          <a:ln w="25400" algn="ctr">
            <a:solidFill>
              <a:srgbClr val="F9B074"/>
            </a:solidFill>
            <a:round/>
            <a:headEnd/>
            <a:tailEnd/>
          </a:ln>
        </p:spPr>
      </p:cxnSp>
      <p:sp>
        <p:nvSpPr>
          <p:cNvPr id="14340" name="TextBox 13"/>
          <p:cNvSpPr txBox="1">
            <a:spLocks noChangeArrowheads="1"/>
          </p:cNvSpPr>
          <p:nvPr/>
        </p:nvSpPr>
        <p:spPr bwMode="auto">
          <a:xfrm>
            <a:off x="4724400" y="799068"/>
            <a:ext cx="88838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 smtClean="0">
                <a:solidFill>
                  <a:srgbClr val="DA5500"/>
                </a:solidFill>
              </a:rPr>
              <a:t>Impact </a:t>
            </a:r>
            <a:endParaRPr lang="en-US" i="1" dirty="0">
              <a:solidFill>
                <a:srgbClr val="DA5500"/>
              </a:solidFill>
            </a:endParaRPr>
          </a:p>
        </p:txBody>
      </p:sp>
      <p:sp>
        <p:nvSpPr>
          <p:cNvPr id="14341" name="TextBox 14"/>
          <p:cNvSpPr txBox="1">
            <a:spLocks noChangeArrowheads="1"/>
          </p:cNvSpPr>
          <p:nvPr/>
        </p:nvSpPr>
        <p:spPr bwMode="auto">
          <a:xfrm>
            <a:off x="193555" y="838200"/>
            <a:ext cx="140664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 smtClean="0">
                <a:solidFill>
                  <a:srgbClr val="DA5500"/>
                </a:solidFill>
              </a:rPr>
              <a:t>Objectives </a:t>
            </a:r>
            <a:endParaRPr lang="en-US" i="1" dirty="0">
              <a:solidFill>
                <a:srgbClr val="DA5500"/>
              </a:solidFill>
            </a:endParaRPr>
          </a:p>
        </p:txBody>
      </p:sp>
      <p:sp>
        <p:nvSpPr>
          <p:cNvPr id="18" name="TextBox 13"/>
          <p:cNvSpPr txBox="1">
            <a:spLocks noChangeArrowheads="1"/>
          </p:cNvSpPr>
          <p:nvPr/>
        </p:nvSpPr>
        <p:spPr bwMode="auto">
          <a:xfrm>
            <a:off x="187786" y="3135868"/>
            <a:ext cx="18696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 smtClean="0">
                <a:solidFill>
                  <a:srgbClr val="DA5500"/>
                </a:solidFill>
              </a:rPr>
              <a:t>Accomplishments</a:t>
            </a:r>
            <a:endParaRPr lang="en-US" i="1" dirty="0">
              <a:solidFill>
                <a:srgbClr val="DA5500"/>
              </a:solidFill>
            </a:endParaRPr>
          </a:p>
        </p:txBody>
      </p:sp>
      <p:cxnSp>
        <p:nvCxnSpPr>
          <p:cNvPr id="13" name="Straight Connector 20"/>
          <p:cNvCxnSpPr>
            <a:cxnSpLocks noChangeShapeType="1"/>
          </p:cNvCxnSpPr>
          <p:nvPr/>
        </p:nvCxnSpPr>
        <p:spPr bwMode="auto">
          <a:xfrm>
            <a:off x="4533900" y="3250168"/>
            <a:ext cx="0" cy="2895600"/>
          </a:xfrm>
          <a:prstGeom prst="line">
            <a:avLst/>
          </a:prstGeom>
          <a:noFill/>
          <a:ln w="25400" algn="ctr">
            <a:solidFill>
              <a:srgbClr val="F9B074"/>
            </a:solidFill>
            <a:round/>
            <a:headEnd/>
            <a:tailEnd/>
          </a:ln>
        </p:spPr>
      </p:cxnSp>
      <p:pic>
        <p:nvPicPr>
          <p:cNvPr id="3" name="Picture 2" descr="ccsi-dev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3000" y="6323722"/>
            <a:ext cx="1571303" cy="48347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31960" y="6415943"/>
            <a:ext cx="3197440" cy="442057"/>
          </a:xfrm>
          <a:prstGeom prst="rect">
            <a:avLst/>
          </a:prstGeom>
        </p:spPr>
      </p:pic>
      <p:sp>
        <p:nvSpPr>
          <p:cNvPr id="17" name="Content Placeholder 5"/>
          <p:cNvSpPr txBox="1">
            <a:spLocks/>
          </p:cNvSpPr>
          <p:nvPr/>
        </p:nvSpPr>
        <p:spPr bwMode="auto">
          <a:xfrm>
            <a:off x="228600" y="990600"/>
            <a:ext cx="4038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230188" indent="-230188" algn="l" rtl="0" eaLnBrk="1" fontAlgn="base" hangingPunct="1">
              <a:lnSpc>
                <a:spcPct val="90000"/>
              </a:lnSpc>
              <a:spcBef>
                <a:spcPts val="14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625475" indent="-2794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indent="-230188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144588" indent="-173038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482725" indent="-22225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"/>
              </a:spcBef>
              <a:buClr>
                <a:schemeClr val="accent4">
                  <a:lumMod val="75000"/>
                </a:schemeClr>
              </a:buClr>
              <a:buSzPct val="100000"/>
              <a:buNone/>
            </a:pPr>
            <a:endParaRPr lang="en-US" sz="1400" dirty="0" smtClean="0">
              <a:cs typeface="Arial" charset="0"/>
            </a:endParaRPr>
          </a:p>
          <a:p>
            <a:pPr marL="233363" indent="-233363">
              <a:spcBef>
                <a:spcPts val="300"/>
              </a:spcBef>
              <a:buClr>
                <a:schemeClr val="accent4">
                  <a:lumMod val="75000"/>
                </a:schemeClr>
              </a:buClr>
              <a:buSzPct val="100000"/>
              <a:buFont typeface="Wingdings" charset="2"/>
              <a:buChar char="§"/>
            </a:pPr>
            <a:r>
              <a:rPr lang="en-US" sz="1600" dirty="0" smtClean="0">
                <a:cs typeface="Arial" charset="0"/>
              </a:rPr>
              <a:t>Assess the impact of huge </a:t>
            </a:r>
            <a:r>
              <a:rPr lang="en-US" sz="1600" dirty="0" smtClean="0">
                <a:solidFill>
                  <a:srgbClr val="FF0000"/>
                </a:solidFill>
                <a:cs typeface="Arial" charset="0"/>
              </a:rPr>
              <a:t>uncertainty</a:t>
            </a:r>
            <a:r>
              <a:rPr lang="en-US" sz="1600" dirty="0" smtClean="0">
                <a:cs typeface="Arial" charset="0"/>
              </a:rPr>
              <a:t> in estimation of BC radiative forcing (0.17-2.1 W/m</a:t>
            </a:r>
            <a:r>
              <a:rPr lang="en-US" sz="1600" baseline="30000" dirty="0" smtClean="0">
                <a:cs typeface="Arial" charset="0"/>
              </a:rPr>
              <a:t>2</a:t>
            </a:r>
            <a:r>
              <a:rPr lang="en-US" sz="1600" dirty="0" smtClean="0">
                <a:cs typeface="Arial" charset="0"/>
              </a:rPr>
              <a:t>) on the simulation of tropical expansion trends (0.35±0.09 °/decade) - which climate models severely underestimate (0.05±0.01 °/decade) - in a suite of BC aerosol forcing-only simulations.</a:t>
            </a:r>
          </a:p>
        </p:txBody>
      </p:sp>
      <p:sp>
        <p:nvSpPr>
          <p:cNvPr id="21" name="Content Placeholder 5"/>
          <p:cNvSpPr txBox="1">
            <a:spLocks/>
          </p:cNvSpPr>
          <p:nvPr/>
        </p:nvSpPr>
        <p:spPr bwMode="auto">
          <a:xfrm>
            <a:off x="4686300" y="1256268"/>
            <a:ext cx="4419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b="1" kern="1200">
                <a:solidFill>
                  <a:srgbClr val="146737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0" dirty="0" smtClean="0">
                <a:solidFill>
                  <a:schemeClr val="tx2"/>
                </a:solidFill>
              </a:rPr>
              <a:t>Demonstrated that improving representation of BC aerosol distribution could improve the simulation of the observed trend in tropical expansion</a:t>
            </a:r>
            <a:r>
              <a:rPr lang="en-US" sz="1600" b="0" dirty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23" name="Content Placeholder 5"/>
          <p:cNvSpPr txBox="1">
            <a:spLocks/>
          </p:cNvSpPr>
          <p:nvPr/>
        </p:nvSpPr>
        <p:spPr>
          <a:xfrm>
            <a:off x="152400" y="3556000"/>
            <a:ext cx="4343400" cy="1981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b="1" kern="1200">
                <a:solidFill>
                  <a:srgbClr val="146737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700" b="0" dirty="0" smtClean="0"/>
              <a:t>Analyzed tropical expansion metrics in a suite of simulations with increasing </a:t>
            </a:r>
            <a:r>
              <a:rPr lang="en-US" sz="1700" b="0" dirty="0"/>
              <a:t>BC concentrations covering a large swath of the estimated range of current BC </a:t>
            </a:r>
            <a:r>
              <a:rPr lang="en-US" sz="1700" b="0" dirty="0" err="1"/>
              <a:t>radiative</a:t>
            </a:r>
            <a:r>
              <a:rPr lang="en-US" sz="1700" b="0" dirty="0"/>
              <a:t> </a:t>
            </a:r>
            <a:r>
              <a:rPr lang="en-US" sz="1700" b="0" dirty="0" smtClean="0"/>
              <a:t>forcing</a:t>
            </a:r>
          </a:p>
          <a:p>
            <a:endParaRPr lang="en-US" sz="1700" b="0" dirty="0" smtClean="0"/>
          </a:p>
          <a:p>
            <a:r>
              <a:rPr lang="en-US" sz="1700" b="0" dirty="0"/>
              <a:t>Our results show that an increase in BC </a:t>
            </a:r>
            <a:r>
              <a:rPr lang="en-US" sz="1700" b="0" dirty="0" err="1"/>
              <a:t>radiative</a:t>
            </a:r>
            <a:r>
              <a:rPr lang="en-US" sz="1700" b="0" dirty="0"/>
              <a:t> forcing to the upper bounds of observations in CAM4 enhances NH tropical expansion</a:t>
            </a:r>
            <a:r>
              <a:rPr lang="en-US" sz="1700" b="0" dirty="0" smtClean="0"/>
              <a:t>.</a:t>
            </a:r>
          </a:p>
          <a:p>
            <a:endParaRPr lang="en-US" sz="1600" b="0" dirty="0" smtClean="0"/>
          </a:p>
          <a:p>
            <a:endParaRPr lang="en-US" sz="1600" b="0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00530" y="3200400"/>
            <a:ext cx="2671870" cy="2558655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4800600" y="5786735"/>
            <a:ext cx="40005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NH </a:t>
            </a:r>
            <a:r>
              <a:rPr lang="en-US" sz="1200" dirty="0" smtClean="0">
                <a:solidFill>
                  <a:srgbClr val="FF0000"/>
                </a:solidFill>
              </a:rPr>
              <a:t>tropics expand nearly </a:t>
            </a:r>
            <a:r>
              <a:rPr lang="en-US" sz="1200" dirty="0">
                <a:solidFill>
                  <a:srgbClr val="FF0000"/>
                </a:solidFill>
              </a:rPr>
              <a:t>linearly </a:t>
            </a:r>
            <a:r>
              <a:rPr lang="en-US" sz="1200" dirty="0" smtClean="0">
                <a:solidFill>
                  <a:srgbClr val="FF0000"/>
                </a:solidFill>
              </a:rPr>
              <a:t>as BC forcing is increased from its estimated lower to upper bounds of uncertainty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27" name="Title 1"/>
          <p:cNvSpPr txBox="1">
            <a:spLocks/>
          </p:cNvSpPr>
          <p:nvPr/>
        </p:nvSpPr>
        <p:spPr bwMode="auto">
          <a:xfrm>
            <a:off x="127000" y="152400"/>
            <a:ext cx="95631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000">
                <a:solidFill>
                  <a:srgbClr val="006C3A"/>
                </a:solidFill>
                <a:latin typeface="Arial Black" pitchFamily="34" charset="0"/>
              </a:defRPr>
            </a:lvl2pPr>
            <a:lvl3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000">
                <a:solidFill>
                  <a:srgbClr val="006C3A"/>
                </a:solidFill>
                <a:latin typeface="Arial Black" pitchFamily="34" charset="0"/>
              </a:defRPr>
            </a:lvl3pPr>
            <a:lvl4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000">
                <a:solidFill>
                  <a:srgbClr val="006C3A"/>
                </a:solidFill>
                <a:latin typeface="Arial Black" pitchFamily="34" charset="0"/>
              </a:defRPr>
            </a:lvl4pPr>
            <a:lvl5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000">
                <a:solidFill>
                  <a:srgbClr val="006C3A"/>
                </a:solidFill>
                <a:latin typeface="Arial Black" pitchFamily="34" charset="0"/>
              </a:defRPr>
            </a:lvl5pPr>
            <a:lvl6pPr marL="457200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000">
                <a:solidFill>
                  <a:srgbClr val="006C3A"/>
                </a:solidFill>
                <a:latin typeface="Arial Black" pitchFamily="34" charset="0"/>
              </a:defRPr>
            </a:lvl6pPr>
            <a:lvl7pPr marL="914400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000">
                <a:solidFill>
                  <a:srgbClr val="006C3A"/>
                </a:solidFill>
                <a:latin typeface="Arial Black" pitchFamily="34" charset="0"/>
              </a:defRPr>
            </a:lvl7pPr>
            <a:lvl8pPr marL="1371600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000">
                <a:solidFill>
                  <a:srgbClr val="006C3A"/>
                </a:solidFill>
                <a:latin typeface="Arial Black" pitchFamily="34" charset="0"/>
              </a:defRPr>
            </a:lvl8pPr>
            <a:lvl9pPr marL="1828800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000">
                <a:solidFill>
                  <a:srgbClr val="006C3A"/>
                </a:solidFill>
                <a:latin typeface="Arial Black" pitchFamily="34" charset="0"/>
              </a:defRPr>
            </a:lvl9pPr>
          </a:lstStyle>
          <a:p>
            <a:r>
              <a:rPr lang="en-US" sz="2200" dirty="0" smtClean="0">
                <a:solidFill>
                  <a:srgbClr val="006600"/>
                </a:solidFill>
              </a:rPr>
              <a:t>Black Carbon (BC) Induced Northern Hemisphere (NH) Tropical Expansion</a:t>
            </a:r>
            <a:endParaRPr lang="en-US" sz="2200" dirty="0" smtClean="0">
              <a:solidFill>
                <a:srgbClr val="0066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707073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extBox 14"/>
          <p:cNvSpPr txBox="1">
            <a:spLocks noChangeArrowheads="1"/>
          </p:cNvSpPr>
          <p:nvPr/>
        </p:nvSpPr>
        <p:spPr bwMode="auto">
          <a:xfrm>
            <a:off x="228600" y="1078468"/>
            <a:ext cx="11304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 smtClean="0">
                <a:solidFill>
                  <a:srgbClr val="DA5500"/>
                </a:solidFill>
              </a:rPr>
              <a:t>Summary </a:t>
            </a:r>
            <a:endParaRPr lang="en-US" i="1" dirty="0">
              <a:solidFill>
                <a:srgbClr val="DA55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11900" y="35687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2" name="Picture 11" descr="ccsi-dev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3000" y="6323722"/>
            <a:ext cx="1571303" cy="48347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9000" y="6415943"/>
            <a:ext cx="3197440" cy="44205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28600" y="1488281"/>
            <a:ext cx="86106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Global climate models (GCMs) underestimate the observed trend in tropical expansion. Recent studies partly attribute it to black carbon (BC) aerosols, which are poorly represented in GCMs. We conduct a suite of idealized experiments with the Community Atmosphere Model version 4 coupled to a slab ocean model forced with increasing BC concentrations covering a large swath of the estimated range of current BC </a:t>
            </a:r>
            <a:r>
              <a:rPr lang="en-US" dirty="0" err="1"/>
              <a:t>radiative</a:t>
            </a:r>
            <a:r>
              <a:rPr lang="en-US" dirty="0"/>
              <a:t> forcing while maintaining their spatial distribution. The Northern Hemisphere (NH) tropics expand </a:t>
            </a:r>
            <a:r>
              <a:rPr lang="en-US" dirty="0" err="1"/>
              <a:t>poleward</a:t>
            </a:r>
            <a:r>
              <a:rPr lang="en-US" dirty="0"/>
              <a:t> nearly linearly as BC </a:t>
            </a:r>
            <a:r>
              <a:rPr lang="en-US" dirty="0" err="1"/>
              <a:t>radiative</a:t>
            </a:r>
            <a:r>
              <a:rPr lang="en-US" dirty="0"/>
              <a:t> forcing increases (0.7° W</a:t>
            </a:r>
            <a:r>
              <a:rPr lang="en-US" baseline="30000" dirty="0"/>
              <a:t>−1</a:t>
            </a:r>
            <a:r>
              <a:rPr lang="en-US" dirty="0"/>
              <a:t> m</a:t>
            </a:r>
            <a:r>
              <a:rPr lang="en-US" baseline="30000" dirty="0"/>
              <a:t>2</a:t>
            </a:r>
            <a:r>
              <a:rPr lang="en-US" dirty="0"/>
              <a:t>), indicating that a realistic representation of BC could reduce GCM biases. We find support for the mechanism where BC-induced </a:t>
            </a:r>
            <a:r>
              <a:rPr lang="en-US" dirty="0" err="1"/>
              <a:t>midlatitude</a:t>
            </a:r>
            <a:r>
              <a:rPr lang="en-US" dirty="0"/>
              <a:t> tropospheric heating shifts the maximum </a:t>
            </a:r>
            <a:r>
              <a:rPr lang="en-US" dirty="0" err="1"/>
              <a:t>meridional</a:t>
            </a:r>
            <a:r>
              <a:rPr lang="en-US" dirty="0"/>
              <a:t> tropospheric temperature gradient </a:t>
            </a:r>
            <a:r>
              <a:rPr lang="en-US" dirty="0" err="1"/>
              <a:t>poleward</a:t>
            </a:r>
            <a:r>
              <a:rPr lang="en-US" dirty="0"/>
              <a:t> resulting in tropical expansion. We also find that the NH </a:t>
            </a:r>
            <a:r>
              <a:rPr lang="en-US" dirty="0" err="1"/>
              <a:t>poleward</a:t>
            </a:r>
            <a:r>
              <a:rPr lang="en-US" dirty="0"/>
              <a:t> tropical edge is nearly linearly correlated with the location of the </a:t>
            </a:r>
            <a:r>
              <a:rPr lang="en-US" dirty="0" smtClean="0"/>
              <a:t>Inter-tropical </a:t>
            </a:r>
            <a:r>
              <a:rPr lang="en-US" dirty="0"/>
              <a:t>Convergence Zone, which shifts northward in response to increasing BC.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4800" y="5588000"/>
            <a:ext cx="891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Kovilakam, M., and S. </a:t>
            </a:r>
            <a:r>
              <a:rPr lang="en-US" sz="1400" dirty="0" err="1"/>
              <a:t>Mahajan</a:t>
            </a:r>
            <a:r>
              <a:rPr lang="en-US" sz="1400" dirty="0"/>
              <a:t> (2015), Black carbon aerosol-induced Northern Hemisphere tropical expansion. </a:t>
            </a:r>
            <a:r>
              <a:rPr lang="en-US" sz="1400" dirty="0" err="1"/>
              <a:t>Geophys</a:t>
            </a:r>
            <a:r>
              <a:rPr lang="en-US" sz="1400" dirty="0"/>
              <a:t>. Res. </a:t>
            </a:r>
            <a:r>
              <a:rPr lang="en-US" sz="1400" dirty="0" err="1"/>
              <a:t>Lett</a:t>
            </a:r>
            <a:r>
              <a:rPr lang="en-US" sz="1400" dirty="0"/>
              <a:t>., 42, 4964–4972. </a:t>
            </a:r>
            <a:r>
              <a:rPr lang="en-US" sz="1400" dirty="0" err="1"/>
              <a:t>doi</a:t>
            </a:r>
            <a:r>
              <a:rPr lang="en-US" sz="1400" dirty="0"/>
              <a:t>: </a:t>
            </a:r>
            <a:r>
              <a:rPr lang="en-US" sz="1400" dirty="0">
                <a:hlinkClick r:id="rId5"/>
              </a:rPr>
              <a:t>10.1002/2015GL064559.</a:t>
            </a:r>
            <a:r>
              <a:rPr lang="en-US" sz="1400" i="1" dirty="0"/>
              <a:t> </a:t>
            </a:r>
            <a:endParaRPr lang="en-US" sz="1400" dirty="0"/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0" y="-762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106636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106636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106636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106636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106636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106636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106636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106636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106636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200" b="1" dirty="0" smtClean="0">
                <a:latin typeface="+mj-lt"/>
              </a:rPr>
              <a:t>Black Carbon Induced Northern Hemisphere Tropical Expansion</a:t>
            </a:r>
            <a:endParaRPr lang="en-US" sz="2200" b="1" dirty="0">
              <a:solidFill>
                <a:srgbClr val="006600"/>
              </a:solidFill>
              <a:latin typeface="+mj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452841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5801</TotalTime>
  <Words>323</Words>
  <Application>Microsoft Macintosh PowerPoint</Application>
  <PresentationFormat>On-screen Show (4:3)</PresentationFormat>
  <Paragraphs>18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Wingdings</vt:lpstr>
      <vt:lpstr>Arial</vt:lpstr>
      <vt:lpstr>1_Office Theme</vt:lpstr>
      <vt:lpstr>Custom Design</vt:lpstr>
      <vt:lpstr>PowerPoint Presentation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Facilities Budget Template</dc:title>
  <dc:creator>helpdesk</dc:creator>
  <cp:lastModifiedBy>Mahajan, Salil</cp:lastModifiedBy>
  <cp:revision>554</cp:revision>
  <cp:lastPrinted>2013-07-17T20:47:32Z</cp:lastPrinted>
  <dcterms:created xsi:type="dcterms:W3CDTF">2011-04-04T14:41:56Z</dcterms:created>
  <dcterms:modified xsi:type="dcterms:W3CDTF">2016-10-06T17:09:25Z</dcterms:modified>
</cp:coreProperties>
</file>