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25" d="100"/>
          <a:sy n="125" d="100"/>
        </p:scale>
        <p:origin x="-1560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C824-46BD-2145-905C-A3F83CC11C9B}" type="datetimeFigureOut">
              <a:rPr kumimoji="1" lang="zh-CN" altLang="en-US" smtClean="0"/>
              <a:t>12/2/14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7672-F81A-8147-BCFB-F455C82A735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4255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C824-46BD-2145-905C-A3F83CC11C9B}" type="datetimeFigureOut">
              <a:rPr kumimoji="1" lang="zh-CN" altLang="en-US" smtClean="0"/>
              <a:t>12/2/14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7672-F81A-8147-BCFB-F455C82A735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51994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C824-46BD-2145-905C-A3F83CC11C9B}" type="datetimeFigureOut">
              <a:rPr kumimoji="1" lang="zh-CN" altLang="en-US" smtClean="0"/>
              <a:t>12/2/14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7672-F81A-8147-BCFB-F455C82A735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6214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C824-46BD-2145-905C-A3F83CC11C9B}" type="datetimeFigureOut">
              <a:rPr kumimoji="1" lang="zh-CN" altLang="en-US" smtClean="0"/>
              <a:t>12/2/14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7672-F81A-8147-BCFB-F455C82A735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88898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C824-46BD-2145-905C-A3F83CC11C9B}" type="datetimeFigureOut">
              <a:rPr kumimoji="1" lang="zh-CN" altLang="en-US" smtClean="0"/>
              <a:t>12/2/14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7672-F81A-8147-BCFB-F455C82A735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27039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C824-46BD-2145-905C-A3F83CC11C9B}" type="datetimeFigureOut">
              <a:rPr kumimoji="1" lang="zh-CN" altLang="en-US" smtClean="0"/>
              <a:t>12/2/14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7672-F81A-8147-BCFB-F455C82A735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7741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C824-46BD-2145-905C-A3F83CC11C9B}" type="datetimeFigureOut">
              <a:rPr kumimoji="1" lang="zh-CN" altLang="en-US" smtClean="0"/>
              <a:t>12/2/14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7672-F81A-8147-BCFB-F455C82A735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00289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C824-46BD-2145-905C-A3F83CC11C9B}" type="datetimeFigureOut">
              <a:rPr kumimoji="1" lang="zh-CN" altLang="en-US" smtClean="0"/>
              <a:t>12/2/14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7672-F81A-8147-BCFB-F455C82A735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7479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C824-46BD-2145-905C-A3F83CC11C9B}" type="datetimeFigureOut">
              <a:rPr kumimoji="1" lang="zh-CN" altLang="en-US" smtClean="0"/>
              <a:t>12/2/14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7672-F81A-8147-BCFB-F455C82A735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95223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C824-46BD-2145-905C-A3F83CC11C9B}" type="datetimeFigureOut">
              <a:rPr kumimoji="1" lang="zh-CN" altLang="en-US" smtClean="0"/>
              <a:t>12/2/14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7672-F81A-8147-BCFB-F455C82A735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62112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9C824-46BD-2145-905C-A3F83CC11C9B}" type="datetimeFigureOut">
              <a:rPr kumimoji="1" lang="zh-CN" altLang="en-US" smtClean="0"/>
              <a:t>12/2/14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7672-F81A-8147-BCFB-F455C82A735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93074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9C824-46BD-2145-905C-A3F83CC11C9B}" type="datetimeFigureOut">
              <a:rPr kumimoji="1" lang="zh-CN" altLang="en-US" smtClean="0"/>
              <a:t>12/2/14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17672-F81A-8147-BCFB-F455C82A735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10818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1120" y="0"/>
            <a:ext cx="892048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err="1" smtClean="0"/>
              <a:t>AeroCom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intercomparison</a:t>
            </a:r>
            <a:r>
              <a:rPr lang="en-US" sz="2800" b="1" dirty="0" smtClean="0"/>
              <a:t> of cloud water phase among global climate models</a:t>
            </a:r>
            <a:endParaRPr lang="en-US" sz="2800" b="1" dirty="0">
              <a:latin typeface="Myriad Web Pro Condensed" charset="0"/>
              <a:cs typeface="Arial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6407986"/>
            <a:ext cx="9144000" cy="461665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 err="1">
                <a:latin typeface="Times New Roman"/>
                <a:cs typeface="Times New Roman"/>
              </a:rPr>
              <a:t>Komurcu</a:t>
            </a:r>
            <a:r>
              <a:rPr lang="en-US" altLang="zh-CN" sz="1200" dirty="0">
                <a:latin typeface="Times New Roman"/>
                <a:cs typeface="Times New Roman"/>
              </a:rPr>
              <a:t>, M., T. </a:t>
            </a:r>
            <a:r>
              <a:rPr lang="en-US" altLang="zh-CN" sz="1200" dirty="0" err="1">
                <a:latin typeface="Times New Roman"/>
                <a:cs typeface="Times New Roman"/>
              </a:rPr>
              <a:t>Storelvmo</a:t>
            </a:r>
            <a:r>
              <a:rPr lang="en-US" altLang="zh-CN" sz="1200" dirty="0">
                <a:latin typeface="Times New Roman"/>
                <a:cs typeface="Times New Roman"/>
              </a:rPr>
              <a:t>, I. Tan</a:t>
            </a:r>
            <a:r>
              <a:rPr lang="en-US" altLang="zh-CN" sz="1200" dirty="0" smtClean="0">
                <a:latin typeface="Times New Roman"/>
                <a:cs typeface="Times New Roman"/>
              </a:rPr>
              <a:t>, U</a:t>
            </a:r>
            <a:r>
              <a:rPr lang="en-US" altLang="zh-CN" sz="1200" dirty="0">
                <a:latin typeface="Times New Roman"/>
                <a:cs typeface="Times New Roman"/>
              </a:rPr>
              <a:t>. </a:t>
            </a:r>
            <a:r>
              <a:rPr lang="en-US" altLang="zh-CN" sz="1200" dirty="0" err="1">
                <a:latin typeface="Times New Roman"/>
                <a:cs typeface="Times New Roman"/>
              </a:rPr>
              <a:t>Lohmann</a:t>
            </a:r>
            <a:r>
              <a:rPr lang="en-US" altLang="zh-CN" sz="1200" dirty="0">
                <a:latin typeface="Times New Roman"/>
                <a:cs typeface="Times New Roman"/>
              </a:rPr>
              <a:t>, Y. Yun, J. E. </a:t>
            </a:r>
            <a:r>
              <a:rPr lang="en-US" altLang="zh-CN" sz="1200" dirty="0" err="1">
                <a:latin typeface="Times New Roman"/>
                <a:cs typeface="Times New Roman"/>
              </a:rPr>
              <a:t>Penner</a:t>
            </a:r>
            <a:r>
              <a:rPr lang="en-US" altLang="zh-CN" sz="1200" dirty="0" smtClean="0">
                <a:latin typeface="Times New Roman"/>
                <a:cs typeface="Times New Roman"/>
              </a:rPr>
              <a:t>, Y</a:t>
            </a:r>
            <a:r>
              <a:rPr lang="en-US" altLang="zh-CN" sz="1200" dirty="0">
                <a:latin typeface="Times New Roman"/>
                <a:cs typeface="Times New Roman"/>
              </a:rPr>
              <a:t>. Wang, X. Liu, and T. </a:t>
            </a:r>
            <a:r>
              <a:rPr lang="en-US" altLang="zh-CN" sz="1200" dirty="0" err="1">
                <a:latin typeface="Times New Roman"/>
                <a:cs typeface="Times New Roman"/>
              </a:rPr>
              <a:t>Takemura</a:t>
            </a:r>
            <a:r>
              <a:rPr lang="en-US" altLang="zh-CN" sz="1200" dirty="0">
                <a:latin typeface="Times New Roman"/>
                <a:cs typeface="Times New Roman"/>
              </a:rPr>
              <a:t> (2014), </a:t>
            </a:r>
            <a:r>
              <a:rPr lang="en-US" altLang="zh-CN" sz="1200" dirty="0" err="1">
                <a:latin typeface="Times New Roman"/>
                <a:cs typeface="Times New Roman"/>
              </a:rPr>
              <a:t>Intercomparison</a:t>
            </a:r>
            <a:r>
              <a:rPr lang="en-US" altLang="zh-CN" sz="1200" dirty="0">
                <a:latin typeface="Times New Roman"/>
                <a:cs typeface="Times New Roman"/>
              </a:rPr>
              <a:t> of the cloud water phase among global climate models</a:t>
            </a:r>
            <a:r>
              <a:rPr lang="en-US" altLang="zh-CN" sz="1200" dirty="0" smtClean="0">
                <a:latin typeface="Times New Roman"/>
                <a:cs typeface="Times New Roman"/>
              </a:rPr>
              <a:t>, </a:t>
            </a:r>
            <a:r>
              <a:rPr lang="pt-BR" altLang="zh-CN" sz="1200" dirty="0" smtClean="0">
                <a:latin typeface="Times New Roman"/>
                <a:cs typeface="Times New Roman"/>
              </a:rPr>
              <a:t>J</a:t>
            </a:r>
            <a:r>
              <a:rPr lang="pt-BR" altLang="zh-CN" sz="1200" dirty="0">
                <a:latin typeface="Times New Roman"/>
                <a:cs typeface="Times New Roman"/>
              </a:rPr>
              <a:t>. </a:t>
            </a:r>
            <a:r>
              <a:rPr lang="pt-BR" altLang="zh-CN" sz="1200" dirty="0" err="1">
                <a:latin typeface="Times New Roman"/>
                <a:cs typeface="Times New Roman"/>
              </a:rPr>
              <a:t>Geophys</a:t>
            </a:r>
            <a:r>
              <a:rPr lang="pt-BR" altLang="zh-CN" sz="1200" dirty="0">
                <a:latin typeface="Times New Roman"/>
                <a:cs typeface="Times New Roman"/>
              </a:rPr>
              <a:t>. Res. </a:t>
            </a:r>
            <a:r>
              <a:rPr lang="pt-BR" altLang="zh-CN" sz="1200" dirty="0" err="1">
                <a:latin typeface="Times New Roman"/>
                <a:cs typeface="Times New Roman"/>
              </a:rPr>
              <a:t>Atmos</a:t>
            </a:r>
            <a:r>
              <a:rPr lang="pt-BR" altLang="zh-CN" sz="1200" dirty="0">
                <a:latin typeface="Times New Roman"/>
                <a:cs typeface="Times New Roman"/>
              </a:rPr>
              <a:t>., 119, 3372–3400, doi:10.1002/2013JD021119</a:t>
            </a:r>
            <a:r>
              <a:rPr lang="pt-BR" altLang="zh-CN" sz="1200" baseline="30000" dirty="0">
                <a:latin typeface="Times New Roman"/>
                <a:cs typeface="Times New Roman"/>
              </a:rPr>
              <a:t>.</a:t>
            </a:r>
            <a:endParaRPr lang="zh-CN" altLang="en-US" sz="1200" dirty="0">
              <a:latin typeface="Times New Roman"/>
              <a:cs typeface="Times New Roman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348322" y="650119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5920" y="1087120"/>
            <a:ext cx="4958080" cy="4185919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4269602" y="5351683"/>
            <a:ext cx="47444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200" dirty="0" smtClean="0">
                <a:solidFill>
                  <a:srgbClr val="0000FF"/>
                </a:solidFill>
                <a:latin typeface="+mj-lt"/>
                <a:cs typeface="Times New Roman"/>
              </a:rPr>
              <a:t>Normal </a:t>
            </a:r>
            <a:r>
              <a:rPr lang="en-US" altLang="zh-CN" sz="1200" dirty="0">
                <a:solidFill>
                  <a:srgbClr val="0000FF"/>
                </a:solidFill>
                <a:latin typeface="+mj-lt"/>
                <a:cs typeface="Times New Roman"/>
              </a:rPr>
              <a:t>distribution fits to the PDFs of </a:t>
            </a:r>
            <a:r>
              <a:rPr lang="en-US" altLang="zh-CN" sz="1200" dirty="0" err="1" smtClean="0">
                <a:solidFill>
                  <a:srgbClr val="0000FF"/>
                </a:solidFill>
                <a:latin typeface="+mj-lt"/>
                <a:cs typeface="Times New Roman"/>
              </a:rPr>
              <a:t>supercooled</a:t>
            </a:r>
            <a:r>
              <a:rPr lang="en-US" altLang="zh-CN" sz="1200" dirty="0" smtClean="0">
                <a:solidFill>
                  <a:srgbClr val="0000FF"/>
                </a:solidFill>
                <a:latin typeface="+mj-lt"/>
                <a:cs typeface="Times New Roman"/>
              </a:rPr>
              <a:t> liquid fraction </a:t>
            </a:r>
            <a:r>
              <a:rPr lang="en-US" altLang="zh-CN" sz="1200" dirty="0">
                <a:solidFill>
                  <a:srgbClr val="0000FF"/>
                </a:solidFill>
                <a:latin typeface="+mj-lt"/>
                <a:cs typeface="Times New Roman"/>
              </a:rPr>
              <a:t>for ECHAM6, CAM-IMPACT, CAM-OSLO, and </a:t>
            </a:r>
            <a:r>
              <a:rPr lang="en-US" altLang="zh-CN" sz="1200" dirty="0" smtClean="0">
                <a:solidFill>
                  <a:srgbClr val="0000FF"/>
                </a:solidFill>
                <a:latin typeface="+mj-lt"/>
                <a:cs typeface="Times New Roman"/>
              </a:rPr>
              <a:t>CAM5.1-MAM7</a:t>
            </a:r>
            <a:r>
              <a:rPr lang="en-US" altLang="zh-CN" sz="1200" dirty="0">
                <a:solidFill>
                  <a:srgbClr val="0000FF"/>
                </a:solidFill>
                <a:latin typeface="+mj-lt"/>
                <a:cs typeface="Times New Roman"/>
              </a:rPr>
              <a:t>, for (a</a:t>
            </a:r>
            <a:r>
              <a:rPr lang="en-US" altLang="zh-CN" sz="1200" dirty="0" smtClean="0">
                <a:solidFill>
                  <a:srgbClr val="0000FF"/>
                </a:solidFill>
                <a:latin typeface="+mj-lt"/>
                <a:cs typeface="Times New Roman"/>
              </a:rPr>
              <a:t>) each model with its default heterogeneous ice nucleation parameterizations, </a:t>
            </a:r>
            <a:r>
              <a:rPr lang="en-US" altLang="zh-CN" sz="1200" dirty="0">
                <a:solidFill>
                  <a:srgbClr val="0000FF"/>
                </a:solidFill>
                <a:latin typeface="+mj-lt"/>
                <a:cs typeface="Times New Roman"/>
              </a:rPr>
              <a:t>(b</a:t>
            </a:r>
            <a:r>
              <a:rPr lang="en-US" altLang="zh-CN" sz="1200" dirty="0" smtClean="0">
                <a:solidFill>
                  <a:srgbClr val="0000FF"/>
                </a:solidFill>
                <a:latin typeface="+mj-lt"/>
                <a:cs typeface="Times New Roman"/>
              </a:rPr>
              <a:t>) all models with the same ice nucleation parameterization of </a:t>
            </a:r>
            <a:r>
              <a:rPr lang="en-US" altLang="zh-CN" sz="1200" dirty="0" err="1" smtClean="0">
                <a:solidFill>
                  <a:srgbClr val="0000FF"/>
                </a:solidFill>
                <a:latin typeface="+mj-lt"/>
                <a:cs typeface="Times New Roman"/>
              </a:rPr>
              <a:t>DeMott</a:t>
            </a:r>
            <a:r>
              <a:rPr lang="en-US" altLang="zh-CN" sz="1200" dirty="0" smtClean="0">
                <a:solidFill>
                  <a:srgbClr val="0000FF"/>
                </a:solidFill>
                <a:latin typeface="+mj-lt"/>
                <a:cs typeface="Times New Roman"/>
              </a:rPr>
              <a:t> et al. (2010) , </a:t>
            </a:r>
            <a:r>
              <a:rPr lang="en-US" altLang="zh-CN" sz="1200" dirty="0">
                <a:solidFill>
                  <a:srgbClr val="0000FF"/>
                </a:solidFill>
                <a:latin typeface="+mj-lt"/>
                <a:cs typeface="Times New Roman"/>
              </a:rPr>
              <a:t>and (c) CALIOP.</a:t>
            </a:r>
            <a:endParaRPr lang="zh-CN" altLang="en-US" sz="1200" dirty="0">
              <a:solidFill>
                <a:srgbClr val="0000FF"/>
              </a:solidFill>
              <a:latin typeface="+mj-lt"/>
              <a:cs typeface="Times New Roman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0" y="913404"/>
            <a:ext cx="4114800" cy="5494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altLang="zh-CN" b="1" dirty="0">
                <a:cs typeface="Arial" charset="0"/>
              </a:rPr>
              <a:t>Objective</a:t>
            </a:r>
          </a:p>
          <a:p>
            <a:pPr marL="285750" indent="-285750" algn="just">
              <a:spcBef>
                <a:spcPct val="15000"/>
              </a:spcBef>
              <a:buFont typeface="Wingdings" charset="2"/>
              <a:buChar char="l"/>
              <a:defRPr/>
            </a:pPr>
            <a:r>
              <a:rPr lang="en-US" altLang="zh-CN" sz="1500" dirty="0">
                <a:cs typeface="Arial" charset="0"/>
              </a:rPr>
              <a:t>To evaluate several </a:t>
            </a:r>
            <a:r>
              <a:rPr lang="en-US" altLang="zh-CN" sz="1500" dirty="0" smtClean="0">
                <a:cs typeface="Arial" charset="0"/>
              </a:rPr>
              <a:t>global climate models (GCMs) in simulating the cloud ice and cloud water partitioning in mixed-phase clouds.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altLang="zh-CN" sz="1600" b="1" dirty="0" smtClean="0">
                <a:cs typeface="Arial" charset="0"/>
              </a:rPr>
              <a:t>Approach</a:t>
            </a:r>
            <a:endParaRPr lang="en-US" altLang="zh-CN" sz="1600" b="1" dirty="0">
              <a:cs typeface="Arial" charset="0"/>
            </a:endParaRPr>
          </a:p>
          <a:p>
            <a:pPr marL="285750" indent="-285750" algn="just">
              <a:spcBef>
                <a:spcPct val="15000"/>
              </a:spcBef>
              <a:buFont typeface="Wingdings" charset="2"/>
              <a:buChar char="l"/>
              <a:defRPr/>
            </a:pPr>
            <a:r>
              <a:rPr lang="en-US" altLang="zh-CN" sz="1500" dirty="0" smtClean="0">
                <a:cs typeface="Arial" charset="0"/>
              </a:rPr>
              <a:t>The phase partitioning of cloud water is compared among six state-of-the-art GCMs and </a:t>
            </a:r>
            <a:r>
              <a:rPr lang="en-US" altLang="zh-CN" sz="1500" smtClean="0">
                <a:cs typeface="Arial" charset="0"/>
              </a:rPr>
              <a:t>with </a:t>
            </a:r>
            <a:r>
              <a:rPr lang="en-US" altLang="zh-CN" sz="1500" smtClean="0">
                <a:cs typeface="Arial" charset="0"/>
              </a:rPr>
              <a:t>NASA Cloud </a:t>
            </a:r>
            <a:r>
              <a:rPr lang="en-US" altLang="zh-CN" sz="1500" dirty="0" smtClean="0">
                <a:cs typeface="Arial" charset="0"/>
              </a:rPr>
              <a:t>and Aerosol </a:t>
            </a:r>
            <a:r>
              <a:rPr lang="en-US" altLang="zh-CN" sz="1500" dirty="0" err="1" smtClean="0">
                <a:cs typeface="Arial" charset="0"/>
              </a:rPr>
              <a:t>Lidar</a:t>
            </a:r>
            <a:r>
              <a:rPr lang="en-US" altLang="zh-CN" sz="1500" dirty="0" smtClean="0">
                <a:cs typeface="Arial" charset="0"/>
              </a:rPr>
              <a:t> with Orthogonal Polarization (CALIOP) retrievals. </a:t>
            </a:r>
            <a:endParaRPr lang="en-US" altLang="zh-CN" sz="1500" dirty="0">
              <a:cs typeface="Arial" charset="0"/>
            </a:endParaRPr>
          </a:p>
          <a:p>
            <a:pPr marL="285750" indent="-285750" algn="just">
              <a:spcBef>
                <a:spcPct val="15000"/>
              </a:spcBef>
              <a:buFont typeface="Wingdings" charset="2"/>
              <a:buChar char="l"/>
              <a:defRPr/>
            </a:pPr>
            <a:r>
              <a:rPr lang="en-US" altLang="zh-CN" sz="1500" dirty="0" err="1" smtClean="0">
                <a:cs typeface="Arial" charset="0"/>
              </a:rPr>
              <a:t>Supercooled</a:t>
            </a:r>
            <a:r>
              <a:rPr lang="en-US" altLang="zh-CN" sz="1500" dirty="0">
                <a:cs typeface="Arial" charset="0"/>
              </a:rPr>
              <a:t> </a:t>
            </a:r>
            <a:r>
              <a:rPr lang="en-US" altLang="zh-CN" sz="1500" dirty="0" smtClean="0">
                <a:cs typeface="Arial" charset="0"/>
              </a:rPr>
              <a:t>liquid fraction (SLF) from GCMs is sampled at cloud tops to be consistent with clouds that would be observed by CALIOP.</a:t>
            </a:r>
            <a:endParaRPr lang="en-US" altLang="zh-CN" sz="1500" dirty="0" smtClean="0">
              <a:solidFill>
                <a:srgbClr val="000000"/>
              </a:solidFill>
              <a:ea typeface="ＭＳ Ｐゴシック"/>
              <a:cs typeface="Arial" charset="0"/>
            </a:endParaRPr>
          </a:p>
          <a:p>
            <a:pPr>
              <a:spcBef>
                <a:spcPct val="15000"/>
              </a:spcBef>
              <a:defRPr/>
            </a:pPr>
            <a:r>
              <a:rPr lang="en-US" altLang="zh-CN" sz="1600" dirty="0" smtClean="0">
                <a:solidFill>
                  <a:srgbClr val="000000"/>
                </a:solidFill>
                <a:latin typeface="Arial"/>
                <a:ea typeface="ＭＳ Ｐゴシック"/>
                <a:cs typeface="Arial" charset="0"/>
              </a:rPr>
              <a:t>		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ＭＳ Ｐゴシック"/>
                <a:cs typeface="Arial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Arial"/>
                <a:ea typeface="ＭＳ Ｐゴシック"/>
                <a:cs typeface="Arial" charset="0"/>
              </a:rPr>
              <a:t>            </a:t>
            </a:r>
            <a:r>
              <a:rPr lang="en-US" altLang="zh-CN" sz="1600" b="1" dirty="0" smtClean="0">
                <a:solidFill>
                  <a:srgbClr val="000000"/>
                </a:solidFill>
                <a:latin typeface="Arial"/>
                <a:ea typeface="ＭＳ Ｐゴシック"/>
                <a:cs typeface="Arial" charset="0"/>
              </a:rPr>
              <a:t>Impact</a:t>
            </a:r>
          </a:p>
          <a:p>
            <a:pPr marL="285750" indent="-285750" algn="just">
              <a:spcBef>
                <a:spcPct val="15000"/>
              </a:spcBef>
              <a:buFont typeface="Wingdings" charset="2"/>
              <a:buChar char="l"/>
              <a:defRPr/>
            </a:pPr>
            <a:r>
              <a:rPr lang="en-US" altLang="zh-CN" sz="1500" dirty="0" smtClean="0"/>
              <a:t>GCMs predict vastly different distributions of cloud phase for a given temperature and all of them failed to preserve sufficient liquid water at mixed-phase cloud temperatures.</a:t>
            </a:r>
          </a:p>
          <a:p>
            <a:pPr marL="285750" indent="-285750" algn="just">
              <a:spcBef>
                <a:spcPct val="15000"/>
              </a:spcBef>
              <a:buFont typeface="Wingdings" charset="2"/>
              <a:buChar char="l"/>
              <a:defRPr/>
            </a:pPr>
            <a:r>
              <a:rPr lang="en-US" altLang="zh-CN" sz="1500" dirty="0"/>
              <a:t>The results suggest that processes </a:t>
            </a:r>
            <a:r>
              <a:rPr lang="en-US" altLang="zh-CN" sz="1500" dirty="0" smtClean="0"/>
              <a:t>responsible for the conversion from </a:t>
            </a:r>
            <a:r>
              <a:rPr lang="en-US" altLang="zh-CN" sz="1500" dirty="0" smtClean="0"/>
              <a:t>liquid water to ice </a:t>
            </a:r>
            <a:r>
              <a:rPr lang="en-US" altLang="zh-CN" sz="1500" dirty="0" smtClean="0"/>
              <a:t>are </a:t>
            </a:r>
            <a:r>
              <a:rPr lang="en-US" altLang="zh-CN" sz="1500" dirty="0"/>
              <a:t>at least as important </a:t>
            </a:r>
            <a:r>
              <a:rPr lang="en-US" altLang="zh-CN" sz="1500" dirty="0" smtClean="0"/>
              <a:t>as ice </a:t>
            </a:r>
            <a:r>
              <a:rPr lang="en-US" altLang="zh-CN" sz="1500" dirty="0"/>
              <a:t>nucleation in determining </a:t>
            </a:r>
            <a:r>
              <a:rPr lang="en-US" altLang="zh-CN" sz="1500" dirty="0" smtClean="0"/>
              <a:t>cloud </a:t>
            </a:r>
            <a:r>
              <a:rPr lang="en-US" altLang="zh-CN" sz="1500" dirty="0" smtClean="0"/>
              <a:t>phase </a:t>
            </a:r>
            <a:r>
              <a:rPr lang="en-US" altLang="zh-CN" sz="1500" dirty="0">
                <a:cs typeface="Arial" charset="0"/>
              </a:rPr>
              <a:t>partitioning </a:t>
            </a:r>
            <a:r>
              <a:rPr lang="en-US" altLang="zh-CN" sz="1500" dirty="0" smtClean="0">
                <a:cs typeface="Arial" charset="0"/>
              </a:rPr>
              <a:t> </a:t>
            </a:r>
            <a:r>
              <a:rPr lang="en-US" altLang="zh-CN" sz="1500" dirty="0" smtClean="0"/>
              <a:t>simulated by GCMs. </a:t>
            </a:r>
            <a:endParaRPr lang="en-US" altLang="zh-CN" sz="1500" dirty="0"/>
          </a:p>
        </p:txBody>
      </p:sp>
    </p:spTree>
    <p:extLst>
      <p:ext uri="{BB962C8B-B14F-4D97-AF65-F5344CB8AC3E}">
        <p14:creationId xmlns:p14="http://schemas.microsoft.com/office/powerpoint/2010/main" val="952248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235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主题</vt:lpstr>
      <vt:lpstr>PowerPoint Presentation</vt:lpstr>
    </vt:vector>
  </TitlesOfParts>
  <Company>IAP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 Yong</dc:creator>
  <cp:lastModifiedBy>Xiaohong Liu</cp:lastModifiedBy>
  <cp:revision>13</cp:revision>
  <dcterms:created xsi:type="dcterms:W3CDTF">2014-11-27T06:43:02Z</dcterms:created>
  <dcterms:modified xsi:type="dcterms:W3CDTF">2014-12-02T23:32:28Z</dcterms:modified>
</cp:coreProperties>
</file>