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6"/>
  </p:notesMasterIdLst>
  <p:sldIdLst>
    <p:sldId id="26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60" y="-108"/>
      </p:cViewPr>
      <p:guideLst>
        <p:guide orient="horz" pos="2160"/>
        <p:guide pos="1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6/13/2016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http</a:t>
            </a:r>
            <a:r>
              <a:rPr lang="en-US" altLang="en-US" sz="1200" smtClean="0"/>
              <a:t>://www.pnnl.gov/science/highlights/highlights.asp?division=749</a:t>
            </a:r>
            <a:endParaRPr lang="en-US" altLang="en-US" sz="1200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04800" y="76200"/>
            <a:ext cx="8661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Evaluation of the </a:t>
            </a:r>
            <a:r>
              <a:rPr lang="en-US" sz="2800" b="1" dirty="0" smtClean="0"/>
              <a:t>Vertical Distribution </a:t>
            </a:r>
            <a:r>
              <a:rPr lang="en-US" sz="2800" b="1" dirty="0"/>
              <a:t>of </a:t>
            </a:r>
            <a:r>
              <a:rPr lang="en-US" sz="2800" b="1" dirty="0" smtClean="0"/>
              <a:t>Aerosols in Global Transport Models 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6019800"/>
            <a:ext cx="8458200" cy="70788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000" dirty="0" smtClean="0"/>
              <a:t>Koffi B, M </a:t>
            </a:r>
            <a:r>
              <a:rPr lang="en-US" sz="1000" dirty="0"/>
              <a:t>Schulz</a:t>
            </a:r>
            <a:r>
              <a:rPr lang="de-DE" sz="1000" dirty="0"/>
              <a:t>, </a:t>
            </a:r>
            <a:r>
              <a:rPr lang="de-DE" sz="1000" dirty="0" smtClean="0"/>
              <a:t>F-M </a:t>
            </a:r>
            <a:r>
              <a:rPr lang="de-DE" sz="1000" dirty="0"/>
              <a:t>Bréon, </a:t>
            </a:r>
            <a:r>
              <a:rPr lang="en-US" sz="1000" dirty="0" smtClean="0"/>
              <a:t>F </a:t>
            </a:r>
            <a:r>
              <a:rPr lang="en-US" sz="1000" dirty="0" err="1"/>
              <a:t>Dentener</a:t>
            </a:r>
            <a:r>
              <a:rPr lang="en-US" sz="1000" dirty="0"/>
              <a:t>, </a:t>
            </a:r>
            <a:r>
              <a:rPr lang="en-US" sz="1000" dirty="0" smtClean="0"/>
              <a:t>B M </a:t>
            </a:r>
            <a:r>
              <a:rPr lang="en-US" sz="1000" dirty="0" err="1"/>
              <a:t>Steensen</a:t>
            </a:r>
            <a:r>
              <a:rPr lang="en-US" sz="1000" dirty="0"/>
              <a:t>,</a:t>
            </a:r>
            <a:r>
              <a:rPr lang="de-DE" sz="1000" dirty="0"/>
              <a:t> </a:t>
            </a:r>
            <a:r>
              <a:rPr lang="de-DE" sz="1000" dirty="0" smtClean="0"/>
              <a:t>J </a:t>
            </a:r>
            <a:r>
              <a:rPr lang="de-DE" sz="1000" dirty="0"/>
              <a:t>Griesfeller, </a:t>
            </a:r>
            <a:r>
              <a:rPr lang="en-US" sz="1000" dirty="0" smtClean="0"/>
              <a:t>D </a:t>
            </a:r>
            <a:r>
              <a:rPr lang="en-US" sz="1000" dirty="0"/>
              <a:t>Winker,</a:t>
            </a:r>
            <a:r>
              <a:rPr lang="en-US" sz="1000" baseline="30000" dirty="0"/>
              <a:t> </a:t>
            </a:r>
            <a:r>
              <a:rPr lang="de-DE" sz="1000" dirty="0" smtClean="0"/>
              <a:t>Y </a:t>
            </a:r>
            <a:r>
              <a:rPr lang="de-DE" sz="1000" dirty="0"/>
              <a:t>Balkanski, </a:t>
            </a:r>
            <a:r>
              <a:rPr lang="de-DE" sz="1000" dirty="0" smtClean="0"/>
              <a:t>S </a:t>
            </a:r>
            <a:r>
              <a:rPr lang="de-DE" sz="1000" dirty="0"/>
              <a:t>Bauer, </a:t>
            </a:r>
            <a:r>
              <a:rPr lang="de-DE" sz="1000" dirty="0" smtClean="0"/>
              <a:t>N </a:t>
            </a:r>
            <a:r>
              <a:rPr lang="de-DE" sz="1000" dirty="0"/>
              <a:t>Bellouin, </a:t>
            </a:r>
            <a:r>
              <a:rPr lang="de-DE" sz="1000" dirty="0" smtClean="0"/>
              <a:t>T </a:t>
            </a:r>
            <a:r>
              <a:rPr lang="de-DE" sz="1000" dirty="0"/>
              <a:t>Berntsen</a:t>
            </a:r>
            <a:r>
              <a:rPr lang="en-US" sz="1000" dirty="0"/>
              <a:t>, </a:t>
            </a:r>
            <a:r>
              <a:rPr lang="en-US" sz="1000" dirty="0" smtClean="0"/>
              <a:t>H </a:t>
            </a:r>
            <a:r>
              <a:rPr lang="en-US" sz="1000" dirty="0" err="1"/>
              <a:t>Bian</a:t>
            </a:r>
            <a:r>
              <a:rPr lang="en-GB" sz="1000" dirty="0"/>
              <a:t>, </a:t>
            </a:r>
            <a:r>
              <a:rPr lang="en-US" sz="1000" dirty="0" smtClean="0"/>
              <a:t>M </a:t>
            </a:r>
            <a:r>
              <a:rPr lang="en-US" sz="1000" dirty="0"/>
              <a:t>Chin, </a:t>
            </a:r>
            <a:r>
              <a:rPr lang="en-US" sz="1000" dirty="0" smtClean="0"/>
              <a:t>T </a:t>
            </a:r>
            <a:r>
              <a:rPr lang="en-US" sz="1000" dirty="0"/>
              <a:t>Diehl, </a:t>
            </a:r>
            <a:r>
              <a:rPr lang="en-US" sz="1000" dirty="0" smtClean="0"/>
              <a:t>R </a:t>
            </a:r>
            <a:r>
              <a:rPr lang="en-US" sz="1000" dirty="0"/>
              <a:t>Easter, </a:t>
            </a:r>
            <a:r>
              <a:rPr lang="en-US" sz="1000" dirty="0" smtClean="0"/>
              <a:t>S </a:t>
            </a:r>
            <a:r>
              <a:rPr lang="en-US" sz="1000" dirty="0"/>
              <a:t>Ghan, </a:t>
            </a:r>
            <a:r>
              <a:rPr lang="en-US" sz="1000" dirty="0" smtClean="0"/>
              <a:t>D A </a:t>
            </a:r>
            <a:r>
              <a:rPr lang="en-US" sz="1000" dirty="0" err="1"/>
              <a:t>Hauglustaine</a:t>
            </a:r>
            <a:r>
              <a:rPr lang="en-US" sz="1000" dirty="0"/>
              <a:t>, </a:t>
            </a:r>
            <a:r>
              <a:rPr lang="en-US" sz="1000" dirty="0" smtClean="0"/>
              <a:t>T </a:t>
            </a:r>
            <a:r>
              <a:rPr lang="en-US" sz="1000" dirty="0" err="1"/>
              <a:t>Iversen</a:t>
            </a:r>
            <a:r>
              <a:rPr lang="en-US" sz="1000" dirty="0"/>
              <a:t>, </a:t>
            </a:r>
            <a:r>
              <a:rPr lang="en-GB" sz="1000" dirty="0" smtClean="0"/>
              <a:t>A </a:t>
            </a:r>
            <a:r>
              <a:rPr lang="en-GB" sz="1000" dirty="0" err="1"/>
              <a:t>Kirkevag</a:t>
            </a:r>
            <a:r>
              <a:rPr lang="en-GB" sz="1000" dirty="0"/>
              <a:t>,</a:t>
            </a:r>
            <a:r>
              <a:rPr lang="en-US" sz="1000" dirty="0"/>
              <a:t> </a:t>
            </a:r>
            <a:r>
              <a:rPr lang="en-US" sz="1000" dirty="0" smtClean="0"/>
              <a:t>X </a:t>
            </a:r>
            <a:r>
              <a:rPr lang="en-US" sz="1000" dirty="0"/>
              <a:t>Liu</a:t>
            </a:r>
            <a:r>
              <a:rPr lang="de-DE" sz="1000" dirty="0"/>
              <a:t>,</a:t>
            </a:r>
            <a:r>
              <a:rPr lang="en-US" sz="1000" dirty="0"/>
              <a:t> </a:t>
            </a:r>
            <a:r>
              <a:rPr lang="en-US" sz="1000" dirty="0" smtClean="0"/>
              <a:t>U </a:t>
            </a:r>
            <a:r>
              <a:rPr lang="en-US" sz="1000" dirty="0" err="1"/>
              <a:t>Lohmann</a:t>
            </a:r>
            <a:r>
              <a:rPr lang="en-US" sz="1000" dirty="0"/>
              <a:t>,</a:t>
            </a:r>
            <a:r>
              <a:rPr lang="en-US" sz="1000" baseline="30000" dirty="0"/>
              <a:t> </a:t>
            </a:r>
            <a:r>
              <a:rPr lang="de-DE" sz="1000" dirty="0" smtClean="0"/>
              <a:t>G </a:t>
            </a:r>
            <a:r>
              <a:rPr lang="de-DE" sz="1000" dirty="0"/>
              <a:t>Myhre</a:t>
            </a:r>
            <a:r>
              <a:rPr lang="en-US" sz="1000" dirty="0"/>
              <a:t>, </a:t>
            </a:r>
            <a:r>
              <a:rPr lang="en-US" sz="1000" dirty="0" smtClean="0"/>
              <a:t>P </a:t>
            </a:r>
            <a:r>
              <a:rPr lang="en-US" sz="1000" dirty="0"/>
              <a:t>Rasch, </a:t>
            </a:r>
            <a:r>
              <a:rPr lang="en-US" sz="1000" dirty="0" smtClean="0"/>
              <a:t>O </a:t>
            </a:r>
            <a:r>
              <a:rPr lang="en-US" sz="1000" dirty="0" err="1"/>
              <a:t>Seland</a:t>
            </a:r>
            <a:r>
              <a:rPr lang="en-US" sz="1000" dirty="0"/>
              <a:t>, </a:t>
            </a:r>
            <a:r>
              <a:rPr lang="en-US" sz="1000" dirty="0" smtClean="0"/>
              <a:t>R B </a:t>
            </a:r>
            <a:r>
              <a:rPr lang="en-US" sz="1000" dirty="0" err="1"/>
              <a:t>Skeie</a:t>
            </a:r>
            <a:r>
              <a:rPr lang="en-US" sz="1000" dirty="0"/>
              <a:t>, </a:t>
            </a:r>
            <a:r>
              <a:rPr lang="en-US" sz="1000" dirty="0" smtClean="0"/>
              <a:t>S</a:t>
            </a:r>
            <a:r>
              <a:rPr lang="en-GB" sz="1000" dirty="0" smtClean="0"/>
              <a:t> D</a:t>
            </a:r>
            <a:r>
              <a:rPr lang="en-US" sz="1000" dirty="0" smtClean="0"/>
              <a:t> </a:t>
            </a:r>
            <a:r>
              <a:rPr lang="en-US" sz="1000" dirty="0" err="1"/>
              <a:t>Steenrod</a:t>
            </a:r>
            <a:r>
              <a:rPr lang="en-US" sz="1000" dirty="0"/>
              <a:t>,  </a:t>
            </a:r>
            <a:r>
              <a:rPr lang="en-US" sz="1000" dirty="0" smtClean="0"/>
              <a:t>P </a:t>
            </a:r>
            <a:r>
              <a:rPr lang="en-US" sz="1000" dirty="0" err="1"/>
              <a:t>Stier</a:t>
            </a:r>
            <a:r>
              <a:rPr lang="en-US" sz="1000" dirty="0"/>
              <a:t>, </a:t>
            </a:r>
            <a:r>
              <a:rPr lang="en-US" sz="1000" dirty="0" smtClean="0"/>
              <a:t>T </a:t>
            </a:r>
            <a:r>
              <a:rPr lang="en-US" sz="1000" dirty="0" err="1"/>
              <a:t>Takemura</a:t>
            </a:r>
            <a:r>
              <a:rPr lang="en-US" sz="1000" dirty="0"/>
              <a:t>, </a:t>
            </a:r>
            <a:r>
              <a:rPr lang="en-US" sz="1000" dirty="0" smtClean="0"/>
              <a:t>K </a:t>
            </a:r>
            <a:r>
              <a:rPr lang="en-US" sz="1000" dirty="0" err="1"/>
              <a:t>Tsigaridis</a:t>
            </a:r>
            <a:r>
              <a:rPr lang="en-US" sz="1000" dirty="0"/>
              <a:t>, </a:t>
            </a:r>
            <a:r>
              <a:rPr lang="en-US" sz="1000" dirty="0" smtClean="0"/>
              <a:t>M R </a:t>
            </a:r>
            <a:r>
              <a:rPr lang="en-US" sz="1000" dirty="0" err="1"/>
              <a:t>Vuolo</a:t>
            </a:r>
            <a:r>
              <a:rPr lang="en-US" sz="1000" dirty="0"/>
              <a:t>, </a:t>
            </a:r>
            <a:r>
              <a:rPr lang="en-US" sz="1000" dirty="0" smtClean="0"/>
              <a:t>J </a:t>
            </a:r>
            <a:r>
              <a:rPr lang="en-US" sz="1000" dirty="0"/>
              <a:t>Yoon, and </a:t>
            </a:r>
            <a:r>
              <a:rPr lang="en-US" sz="1000" dirty="0" smtClean="0"/>
              <a:t>K Zhang. “Evaluation </a:t>
            </a:r>
            <a:r>
              <a:rPr lang="en-US" sz="1000" dirty="0"/>
              <a:t>of the </a:t>
            </a:r>
            <a:r>
              <a:rPr lang="en-US" sz="1000" dirty="0" smtClean="0"/>
              <a:t>Aerosol Vertical Distribution </a:t>
            </a:r>
            <a:r>
              <a:rPr lang="en-US" sz="1000" dirty="0"/>
              <a:t>in </a:t>
            </a:r>
            <a:r>
              <a:rPr lang="en-US" sz="1000" dirty="0" smtClean="0"/>
              <a:t>Global Transport Models through Comparison Against CALIOP Measurements</a:t>
            </a:r>
            <a:r>
              <a:rPr lang="en-US" sz="1000" dirty="0"/>
              <a:t>: AeroCom phase II </a:t>
            </a:r>
            <a:r>
              <a:rPr lang="en-US" sz="1000" dirty="0" smtClean="0"/>
              <a:t>Results.” </a:t>
            </a:r>
            <a:r>
              <a:rPr lang="en-US" sz="1000" i="1" dirty="0" smtClean="0"/>
              <a:t>Journal of Geophysical Research. </a:t>
            </a:r>
            <a:r>
              <a:rPr lang="en-US" sz="1000" dirty="0" smtClean="0"/>
              <a:t> DOI: 101002/2015JD024639 </a:t>
            </a:r>
            <a:endParaRPr lang="en-US" sz="1000" dirty="0"/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52400" y="1030308"/>
            <a:ext cx="3962400" cy="486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2000" b="1" dirty="0">
                <a:latin typeface="Calibri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Identify and explain biases in vertical distributions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of simulated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aerosols 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  <a:p>
            <a:pPr marL="231775" indent="-231775" algn="ctr">
              <a:spcBef>
                <a:spcPts val="1200"/>
              </a:spcBef>
            </a:pPr>
            <a:r>
              <a:rPr lang="en-US" sz="2000" b="1" dirty="0">
                <a:latin typeface="Calibri"/>
                <a:cs typeface="Calibri"/>
              </a:rPr>
              <a:t>Approach and Results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Express vertical distribution in terms of aerosol extinction scale height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Compare simulated horizontal distributions of height with distributions from retrievals from CALIOP lidar on satellite 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Compare performance of latest models with that of previous generation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US" sz="2000" b="1" dirty="0">
                <a:latin typeface="Calibri"/>
                <a:cs typeface="Calibri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Most models simulate the vertical distribution of the aerosol more realistically than the previous </a:t>
            </a:r>
            <a:r>
              <a:rPr lang="en-US" sz="1600" dirty="0" smtClean="0"/>
              <a:t>generation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5375" name="TextBox 27"/>
          <p:cNvSpPr txBox="1">
            <a:spLocks noChangeArrowheads="1"/>
          </p:cNvSpPr>
          <p:nvPr/>
        </p:nvSpPr>
        <p:spPr bwMode="auto">
          <a:xfrm>
            <a:off x="4419600" y="4724400"/>
            <a:ext cx="4495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smtClean="0">
                <a:solidFill>
                  <a:srgbClr val="0000FF"/>
                </a:solidFill>
                <a:ea typeface="MS PGothic" pitchFamily="34" charset="-128"/>
              </a:rPr>
              <a:t>Retrieved (CALIOP) and </a:t>
            </a:r>
            <a:r>
              <a:rPr lang="en-US" sz="1400" b="1" dirty="0" smtClean="0">
                <a:solidFill>
                  <a:srgbClr val="0000FF"/>
                </a:solidFill>
                <a:ea typeface="MS PGothic" pitchFamily="34" charset="-128"/>
              </a:rPr>
              <a:t>simulated vertical distribution of global annual mean extinction (normalized by mean aerosol optical depth).</a:t>
            </a:r>
            <a:endParaRPr lang="en-US" sz="1400" b="1" dirty="0">
              <a:solidFill>
                <a:srgbClr val="0000FF"/>
              </a:solidFill>
              <a:ea typeface="MS PGothic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652" y="1143000"/>
            <a:ext cx="4789548" cy="35052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55F0F-678F-4307-A02B-105D00CF0C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14CE5-DE84-416F-8C92-A6F92D583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3E4E4D-A15D-485E-847E-F50EBA82337D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233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</dc:title>
  <dc:creator>JOvink</dc:creator>
  <cp:lastModifiedBy>JOvink</cp:lastModifiedBy>
  <cp:revision>135</cp:revision>
  <dcterms:created xsi:type="dcterms:W3CDTF">2013-09-25T16:30:27Z</dcterms:created>
  <dcterms:modified xsi:type="dcterms:W3CDTF">2016-06-13T17:15:09Z</dcterms:modified>
</cp:coreProperties>
</file>