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1"/>
  </p:sldMasterIdLst>
  <p:notesMasterIdLst>
    <p:notesMasterId r:id="rId3"/>
  </p:notesMasterIdLst>
  <p:sldIdLst>
    <p:sldId id="260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0">
          <p15:clr>
            <a:srgbClr val="A4A3A4"/>
          </p15:clr>
        </p15:guide>
        <p15:guide id="2" pos="28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441" autoAdjust="0"/>
  </p:normalViewPr>
  <p:slideViewPr>
    <p:cSldViewPr snapToGrid="0" showGuides="1">
      <p:cViewPr varScale="1">
        <p:scale>
          <a:sx n="128" d="100"/>
          <a:sy n="128" d="100"/>
        </p:scale>
        <p:origin x="570" y="126"/>
      </p:cViewPr>
      <p:guideLst>
        <p:guide orient="horz" pos="4170"/>
        <p:guide pos="2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9529-6053-458B-924A-832E053D480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688C8-4494-4141-AA78-11AF68C3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7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C499E-0E57-6E44-B184-384C814FFF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1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502645"/>
            <a:ext cx="4160172" cy="1621430"/>
          </a:xfrm>
        </p:spPr>
        <p:txBody>
          <a:bodyPr/>
          <a:lstStyle>
            <a:lvl1pPr algn="l">
              <a:defRPr sz="40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753" y="2904402"/>
            <a:ext cx="3255297" cy="18390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1" y="6350181"/>
            <a:ext cx="3383280" cy="450184"/>
          </a:xfrm>
          <a:prstGeom prst="rect">
            <a:avLst/>
          </a:prstGeom>
        </p:spPr>
      </p:pic>
      <p:pic>
        <p:nvPicPr>
          <p:cNvPr id="11" name="Picture 10" descr="Slide 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08" y="2260600"/>
            <a:ext cx="4197653" cy="2571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1"/>
            <a:ext cx="8636290" cy="6297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5440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5821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4"/>
          <a:stretch/>
        </p:blipFill>
        <p:spPr>
          <a:xfrm>
            <a:off x="5791201" y="0"/>
            <a:ext cx="3365146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39" y="6368035"/>
            <a:ext cx="3291840" cy="36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8"/>
            <a:ext cx="8628678" cy="56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64" y="6310883"/>
            <a:ext cx="3636271" cy="40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001"/>
            <a:ext cx="8229600" cy="57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64" y="6310883"/>
            <a:ext cx="3636271" cy="40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oj@ornl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62035" y="520140"/>
            <a:ext cx="6861280" cy="117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Symbol" charset="0"/>
              <a:buNone/>
              <a:defRPr/>
            </a:pPr>
            <a:r>
              <a:rPr lang="en-US" sz="1400" b="1" u="sng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Objective</a:t>
            </a:r>
          </a:p>
          <a:p>
            <a:pPr marL="73152" indent="-73152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Two long-term satellite leaf area index (LAI) datasets, 19 coupled earth system models (ESMs) and a formal detection and attribution algorithm were used to attribute changes of vegetation activity in the northern-extratropical latitudes (NEL) for the period 1982-2011.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169" y="36172"/>
            <a:ext cx="90835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Calibri" panose="020F0502020204030204" pitchFamily="34" charset="0"/>
              </a:rPr>
              <a:t>Human-induced greening of the northern </a:t>
            </a:r>
            <a:r>
              <a:rPr lang="en-US" sz="25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extratropical</a:t>
            </a:r>
            <a:r>
              <a:rPr lang="en-US" sz="2500" b="1" dirty="0">
                <a:solidFill>
                  <a:schemeClr val="tx2"/>
                </a:solidFill>
                <a:latin typeface="Calibri" panose="020F0502020204030204" pitchFamily="34" charset="0"/>
              </a:rPr>
              <a:t> land surface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6755" y="4568490"/>
            <a:ext cx="5376283" cy="18774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rgbClr val="008000"/>
                </a:solidFill>
                <a:latin typeface="Calibri" panose="020F0502020204030204" pitchFamily="34" charset="0"/>
                <a:cs typeface="Arial Narrow"/>
              </a:rPr>
              <a:t>Contact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cs typeface="Arial Narrow"/>
              </a:rPr>
              <a:t>: </a:t>
            </a: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Arial Narrow"/>
              </a:rPr>
              <a:t>Jiafu Mao (</a:t>
            </a:r>
            <a:r>
              <a:rPr lang="en-US" sz="1200" b="1" dirty="0">
                <a:solidFill>
                  <a:schemeClr val="bg2"/>
                </a:solidFill>
                <a:latin typeface="Calibri" panose="020F0502020204030204" pitchFamily="34" charset="0"/>
                <a:cs typeface="Arial Narrow"/>
                <a:hlinkClick r:id="rId3"/>
              </a:rPr>
              <a:t>maoj@ornl.gov</a:t>
            </a:r>
            <a:r>
              <a:rPr lang="en-US" sz="1200" b="1" dirty="0">
                <a:solidFill>
                  <a:schemeClr val="bg2"/>
                </a:solidFill>
                <a:latin typeface="Calibri" panose="020F0502020204030204" pitchFamily="34" charset="0"/>
                <a:cs typeface="Arial Narrow"/>
              </a:rPr>
              <a:t>)</a:t>
            </a:r>
          </a:p>
          <a:p>
            <a:pPr>
              <a:defRPr/>
            </a:pPr>
            <a:r>
              <a:rPr lang="en-US" sz="1400" b="1" u="sng" dirty="0">
                <a:solidFill>
                  <a:srgbClr val="008000"/>
                </a:solidFill>
                <a:latin typeface="Calibri" panose="020F0502020204030204" pitchFamily="34" charset="0"/>
                <a:cs typeface="Arial Narrow"/>
              </a:rPr>
              <a:t>Funding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cs typeface="Arial Narrow"/>
              </a:rPr>
              <a:t>: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Arial Narrow"/>
              </a:rPr>
              <a:t>This work was supported by DOE Office of Science, Biological and Environmental Research: RGCM, TES, and ESM programs </a:t>
            </a:r>
          </a:p>
          <a:p>
            <a:pPr>
              <a:defRPr/>
            </a:pPr>
            <a:r>
              <a:rPr lang="en-US" sz="1400" b="1" u="sng" dirty="0">
                <a:solidFill>
                  <a:srgbClr val="008000"/>
                </a:solidFill>
                <a:latin typeface="Calibri" panose="020F0502020204030204" pitchFamily="34" charset="0"/>
                <a:cs typeface="Arial Narrow"/>
              </a:rPr>
              <a:t>Citation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cs typeface="Arial Narrow"/>
              </a:rPr>
              <a:t>: 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Jiafu Mao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*,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Aurélien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Ribes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Binyan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 Yan, </a:t>
            </a:r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Xiaoying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 Shi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, </a:t>
            </a:r>
            <a:r>
              <a:rPr lang="en-AU" sz="12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Peter E. Thornton</a:t>
            </a:r>
            <a:r>
              <a:rPr lang="en-AU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,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Roland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Séférian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, Philippe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Ciais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Ranga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 B.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Myneni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Hervé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Douville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, </a:t>
            </a:r>
            <a:r>
              <a:rPr lang="en-AU" sz="12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Shilong</a:t>
            </a:r>
            <a:r>
              <a:rPr lang="en-AU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 </a:t>
            </a:r>
            <a:r>
              <a:rPr lang="en-AU" sz="12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Piao</a:t>
            </a:r>
            <a:r>
              <a:rPr lang="en-AU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Zaichun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 Zhu, </a:t>
            </a:r>
            <a:r>
              <a:rPr lang="en-AU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Robert E. Dickinson,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Yongjiu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 Dai, </a:t>
            </a:r>
            <a:r>
              <a:rPr lang="en-AU" sz="12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Daniel M. </a:t>
            </a:r>
            <a:r>
              <a:rPr lang="en-AU" sz="1200" b="1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Ricciuto</a:t>
            </a:r>
            <a:r>
              <a:rPr lang="en-AU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Mingzhou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 Jin, 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Forrest M. Hoffman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, Bin Wang,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Mengtian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 Huang, and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Xu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Lian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, 2016. Human-induced greening of the northern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extratropical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 land surface. </a:t>
            </a: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Nature Climate Change, </a:t>
            </a:r>
            <a:r>
              <a:rPr lang="ro-RO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10.1038/nclimate3056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80700" y="5397500"/>
            <a:ext cx="18466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71295" y="5492354"/>
            <a:ext cx="33212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2"/>
                </a:solidFill>
              </a:rPr>
              <a:t>Spatial distribution of LAI trends observed by satellite and simulated by CMIP5 models over the  period  1982–2011.</a:t>
            </a:r>
            <a:r>
              <a:rPr lang="en-US" sz="1000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16" name="Picture 6" descr="C:\Users\ipt\Documents\ornl\ber\highlights\2016\ccsi_logo_lef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1" r="1460"/>
          <a:stretch/>
        </p:blipFill>
        <p:spPr bwMode="auto">
          <a:xfrm>
            <a:off x="179698" y="6419088"/>
            <a:ext cx="3069205" cy="438912"/>
          </a:xfrm>
          <a:prstGeom prst="rect">
            <a:avLst/>
          </a:prstGeom>
          <a:solidFill>
            <a:schemeClr val="tx1"/>
          </a:solidFill>
          <a:effectLst>
            <a:innerShdw blurRad="63500" dist="50800" dir="13500000">
              <a:srgbClr val="000000">
                <a:alpha val="50000"/>
              </a:srgbClr>
            </a:innerShdw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128" y="1311140"/>
            <a:ext cx="3890963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62035" y="1334218"/>
            <a:ext cx="5152093" cy="405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400" b="1" u="sng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New Science</a:t>
            </a:r>
          </a:p>
          <a:p>
            <a:pPr marL="73152" indent="-73152">
              <a:spcBef>
                <a:spcPts val="0"/>
              </a:spcBef>
              <a:spcAft>
                <a:spcPts val="200"/>
              </a:spcAft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Significant land greening in the NEL was captured by satellite observations and ESMs simulations with historical anthropogenic and natural </a:t>
            </a:r>
            <a:r>
              <a:rPr lang="en-US" sz="1200" dirty="0" err="1">
                <a:solidFill>
                  <a:schemeClr val="bg1"/>
                </a:solidFill>
              </a:rPr>
              <a:t>forcings</a:t>
            </a:r>
            <a:r>
              <a:rPr lang="en-US" sz="1200" dirty="0">
                <a:solidFill>
                  <a:schemeClr val="bg1"/>
                </a:solidFill>
              </a:rPr>
              <a:t>.  </a:t>
            </a:r>
          </a:p>
          <a:p>
            <a:pPr marL="73152" indent="-73152">
              <a:spcBef>
                <a:spcPts val="0"/>
              </a:spcBef>
              <a:spcAft>
                <a:spcPts val="200"/>
              </a:spcAft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The trend of strengthened northern vegetation greening is clearly distinguishable from both internal climate variability and the response to natural </a:t>
            </a:r>
            <a:r>
              <a:rPr lang="en-US" sz="1200" dirty="0" err="1">
                <a:solidFill>
                  <a:schemeClr val="bg1"/>
                </a:solidFill>
              </a:rPr>
              <a:t>forcings</a:t>
            </a:r>
            <a:r>
              <a:rPr lang="en-US" sz="1200" dirty="0">
                <a:solidFill>
                  <a:schemeClr val="bg1"/>
                </a:solidFill>
              </a:rPr>
              <a:t> alone.</a:t>
            </a:r>
          </a:p>
          <a:p>
            <a:pPr marL="73152" indent="-73152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The observed greening record can be rigorously attributed, with high statistical confidence, to anthropogenic </a:t>
            </a:r>
            <a:r>
              <a:rPr lang="en-US" sz="1200" dirty="0" err="1">
                <a:solidFill>
                  <a:schemeClr val="bg1"/>
                </a:solidFill>
              </a:rPr>
              <a:t>forcings</a:t>
            </a:r>
            <a:r>
              <a:rPr lang="en-US" sz="1200" dirty="0">
                <a:solidFill>
                  <a:schemeClr val="bg1"/>
                </a:solidFill>
              </a:rPr>
              <a:t>, particularly to rising atmospheric concentrations of greenhouse gases.</a:t>
            </a:r>
            <a:endParaRPr lang="en-US" sz="1300" b="1" u="sng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Significance</a:t>
            </a:r>
          </a:p>
          <a:p>
            <a:pPr marL="73152" indent="-73152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We clarified mechanisms driving NEL vegetation dynamics for the past 3 decades. </a:t>
            </a:r>
          </a:p>
          <a:p>
            <a:pPr marL="73152" indent="-73152">
              <a:spcBef>
                <a:spcPts val="0"/>
              </a:spcBef>
              <a:spcAft>
                <a:spcPts val="200"/>
              </a:spcAft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We demonstrated the first clear evidence of a discernible human fingerprint on physiological vegetation changes other than phenology and range shifts. </a:t>
            </a:r>
          </a:p>
          <a:p>
            <a:pPr marL="73152" indent="-73152">
              <a:spcBef>
                <a:spcPts val="0"/>
              </a:spcBef>
              <a:spcAft>
                <a:spcPts val="200"/>
              </a:spcAft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We propose new areas for detecting and attributing the terrestrial ecosystem dynamics across broad spatial and temporal </a:t>
            </a:r>
            <a:r>
              <a:rPr lang="en-US" sz="1200" dirty="0">
                <a:solidFill>
                  <a:schemeClr val="bg2"/>
                </a:solidFill>
              </a:rPr>
              <a:t>scales. </a:t>
            </a:r>
          </a:p>
        </p:txBody>
      </p:sp>
    </p:spTree>
    <p:extLst>
      <p:ext uri="{BB962C8B-B14F-4D97-AF65-F5344CB8AC3E}">
        <p14:creationId xmlns:p14="http://schemas.microsoft.com/office/powerpoint/2010/main" val="5980244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3363</TotalTime>
  <Words>320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Arial Black</vt:lpstr>
      <vt:lpstr>Arial Narrow</vt:lpstr>
      <vt:lpstr>Calibri</vt:lpstr>
      <vt:lpstr>Symbol</vt:lpstr>
      <vt:lpstr>Default Theme</vt:lpstr>
      <vt:lpstr>PowerPoint Presentation</vt:lpstr>
    </vt:vector>
  </TitlesOfParts>
  <Company>ORNL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Analytics  at the Health Data Sciences Institute</dc:title>
  <dc:creator>Roy, Donna Jo</dc:creator>
  <cp:lastModifiedBy>Thornton, Peter E.</cp:lastModifiedBy>
  <cp:revision>424</cp:revision>
  <dcterms:created xsi:type="dcterms:W3CDTF">2014-07-09T16:38:52Z</dcterms:created>
  <dcterms:modified xsi:type="dcterms:W3CDTF">2016-09-21T17:21:17Z</dcterms:modified>
</cp:coreProperties>
</file>